
<file path=[Content_Types].xml><?xml version="1.0" encoding="utf-8"?>
<Types xmlns="http://schemas.openxmlformats.org/package/2006/content-types">
  <Default Extension="tmp" ContentType="image/png"/>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64" r:id="rId2"/>
    <p:sldId id="265" r:id="rId3"/>
    <p:sldId id="274" r:id="rId4"/>
    <p:sldId id="275" r:id="rId5"/>
    <p:sldId id="267" r:id="rId6"/>
    <p:sldId id="268" r:id="rId7"/>
    <p:sldId id="269" r:id="rId8"/>
    <p:sldId id="270" r:id="rId9"/>
    <p:sldId id="271" r:id="rId10"/>
    <p:sldId id="284" r:id="rId11"/>
    <p:sldId id="285" r:id="rId12"/>
    <p:sldId id="286" r:id="rId13"/>
    <p:sldId id="287" r:id="rId14"/>
    <p:sldId id="283" r:id="rId15"/>
    <p:sldId id="280" r:id="rId16"/>
    <p:sldId id="279" r:id="rId17"/>
    <p:sldId id="289" r:id="rId18"/>
    <p:sldId id="281" r:id="rId19"/>
    <p:sldId id="282" r:id="rId20"/>
    <p:sldId id="288" r:id="rId21"/>
    <p:sldId id="272" r:id="rId22"/>
    <p:sldId id="273" r:id="rId23"/>
    <p:sldId id="276" r:id="rId24"/>
    <p:sldId id="277" r:id="rId25"/>
    <p:sldId id="290"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500" autoAdjust="0"/>
    <p:restoredTop sz="93978" autoAdjust="0"/>
  </p:normalViewPr>
  <p:slideViewPr>
    <p:cSldViewPr snapToGrid="0">
      <p:cViewPr varScale="1">
        <p:scale>
          <a:sx n="82" d="100"/>
          <a:sy n="82" d="100"/>
        </p:scale>
        <p:origin x="125"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jpeg>
</file>

<file path=ppt/media/image12.jpg>
</file>

<file path=ppt/media/image13.png>
</file>

<file path=ppt/media/image14.png>
</file>

<file path=ppt/media/image15.png>
</file>

<file path=ppt/media/image18.jpeg>
</file>

<file path=ppt/media/image19.jpeg>
</file>

<file path=ppt/media/image2.jpeg>
</file>

<file path=ppt/media/image20.jpeg>
</file>

<file path=ppt/media/image21.png>
</file>

<file path=ppt/media/image3.jpeg>
</file>

<file path=ppt/media/image4.tmp>
</file>

<file path=ppt/media/image5.tmp>
</file>

<file path=ppt/media/image6.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8C57C1-E558-4268-A23D-C3CC55F1CD8E}" type="datetimeFigureOut">
              <a:rPr lang="en-IN" smtClean="0"/>
              <a:t>23-09-2020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BBD5D9-1FD1-44BF-B71A-88A4B4673756}" type="slidenum">
              <a:rPr lang="en-IN" smtClean="0"/>
              <a:t>‹#›</a:t>
            </a:fld>
            <a:endParaRPr lang="en-IN"/>
          </a:p>
        </p:txBody>
      </p:sp>
    </p:spTree>
    <p:extLst>
      <p:ext uri="{BB962C8B-B14F-4D97-AF65-F5344CB8AC3E}">
        <p14:creationId xmlns:p14="http://schemas.microsoft.com/office/powerpoint/2010/main" val="21659727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39BBD5D9-1FD1-44BF-B71A-88A4B4673756}" type="slidenum">
              <a:rPr lang="en-IN" smtClean="0"/>
              <a:t>23</a:t>
            </a:fld>
            <a:endParaRPr lang="en-IN"/>
          </a:p>
        </p:txBody>
      </p:sp>
    </p:spTree>
    <p:extLst>
      <p:ext uri="{BB962C8B-B14F-4D97-AF65-F5344CB8AC3E}">
        <p14:creationId xmlns:p14="http://schemas.microsoft.com/office/powerpoint/2010/main" val="8985778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Master" Target="../slideMasters/slideMaster1.xml"/><Relationship Id="rId1" Type="http://schemas.openxmlformats.org/officeDocument/2006/relationships/themeOverride" Target="../theme/themeOverride4.xml"/><Relationship Id="rId4" Type="http://schemas.openxmlformats.org/officeDocument/2006/relationships/image" Target="../media/image1.jpe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ight Triangle 3">
            <a:extLst>
              <a:ext uri="{FF2B5EF4-FFF2-40B4-BE49-F238E27FC236}">
                <a16:creationId xmlns:a16="http://schemas.microsoft.com/office/drawing/2014/main" id="{B288840C-083B-4361-9467-213CC8EBF94C}"/>
              </a:ext>
            </a:extLst>
          </p:cNvPr>
          <p:cNvSpPr/>
          <p:nvPr/>
        </p:nvSpPr>
        <p:spPr>
          <a:xfrm>
            <a:off x="0" y="4664075"/>
            <a:ext cx="12200467"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grpSp>
        <p:nvGrpSpPr>
          <p:cNvPr id="5" name="Group 15"/>
          <p:cNvGrpSpPr>
            <a:grpSpLocks/>
          </p:cNvGrpSpPr>
          <p:nvPr/>
        </p:nvGrpSpPr>
        <p:grpSpPr bwMode="auto">
          <a:xfrm>
            <a:off x="-4233" y="4953000"/>
            <a:ext cx="12196233" cy="1911350"/>
            <a:chOff x="-3765" y="4832896"/>
            <a:chExt cx="9147765" cy="2032192"/>
          </a:xfrm>
        </p:grpSpPr>
        <p:sp>
          <p:nvSpPr>
            <p:cNvPr id="6" name="Freeform 5">
              <a:extLst>
                <a:ext uri="{FF2B5EF4-FFF2-40B4-BE49-F238E27FC236}">
                  <a16:creationId xmlns:a16="http://schemas.microsoft.com/office/drawing/2014/main" id="{A3C1BF82-58CC-457C-9383-48A34D1D7677}"/>
                </a:ext>
              </a:extLst>
            </p:cNvPr>
            <p:cNvSpPr>
              <a:spLocks/>
            </p:cNvSpPr>
            <p:nvPr/>
          </p:nvSpPr>
          <p:spPr bwMode="auto">
            <a:xfrm>
              <a:off x="1687032" y="4832896"/>
              <a:ext cx="7456968" cy="51817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a:lstStyle/>
            <a:p>
              <a:pPr eaLnBrk="1" fontAlgn="auto" hangingPunct="1">
                <a:spcBef>
                  <a:spcPts val="0"/>
                </a:spcBef>
                <a:spcAft>
                  <a:spcPts val="0"/>
                </a:spcAft>
                <a:defRPr/>
              </a:pPr>
              <a:endParaRPr lang="en-US" sz="1800">
                <a:latin typeface="+mn-lt"/>
                <a:cs typeface="+mn-cs"/>
              </a:endParaRPr>
            </a:p>
          </p:txBody>
        </p:sp>
        <p:sp>
          <p:nvSpPr>
            <p:cNvPr id="7" name="Freeform 18"/>
            <p:cNvSpPr>
              <a:spLocks/>
            </p:cNvSpPr>
            <p:nvPr/>
          </p:nvSpPr>
          <p:spPr bwMode="auto">
            <a:xfrm>
              <a:off x="35926" y="5135025"/>
              <a:ext cx="9108074" cy="838869"/>
            </a:xfrm>
            <a:custGeom>
              <a:avLst/>
              <a:gdLst>
                <a:gd name="T0" fmla="*/ 0 w 5760"/>
                <a:gd name="T1" fmla="*/ 0 h 528"/>
                <a:gd name="T2" fmla="*/ 5760 w 5760"/>
                <a:gd name="T3" fmla="*/ 0 h 528"/>
                <a:gd name="T4" fmla="*/ 5760 w 5760"/>
                <a:gd name="T5" fmla="*/ 528 h 528"/>
                <a:gd name="T6" fmla="*/ 48 w 5760"/>
                <a:gd name="T7" fmla="*/ 0 h 528"/>
                <a:gd name="T8" fmla="*/ 0 60000 65536"/>
                <a:gd name="T9" fmla="*/ 0 60000 65536"/>
                <a:gd name="T10" fmla="*/ 0 60000 65536"/>
                <a:gd name="T11" fmla="*/ 0 60000 65536"/>
                <a:gd name="T12" fmla="*/ 0 w 5760"/>
                <a:gd name="T13" fmla="*/ 0 h 528"/>
                <a:gd name="T14" fmla="*/ 5760 w 5760"/>
                <a:gd name="T15" fmla="*/ 528 h 528"/>
              </a:gdLst>
              <a:ahLst/>
              <a:cxnLst>
                <a:cxn ang="T8">
                  <a:pos x="T0" y="T1"/>
                </a:cxn>
                <a:cxn ang="T9">
                  <a:pos x="T2" y="T3"/>
                </a:cxn>
                <a:cxn ang="T10">
                  <a:pos x="T4" y="T5"/>
                </a:cxn>
                <a:cxn ang="T11">
                  <a:pos x="T6" y="T7"/>
                </a:cxn>
              </a:cxnLst>
              <a:rect l="T12" t="T13" r="T14" b="T15"/>
              <a:pathLst>
                <a:path w="5760" h="528">
                  <a:moveTo>
                    <a:pt x="0" y="0"/>
                  </a:moveTo>
                  <a:lnTo>
                    <a:pt x="5760" y="0"/>
                  </a:lnTo>
                  <a:lnTo>
                    <a:pt x="5760" y="528"/>
                  </a:lnTo>
                  <a:lnTo>
                    <a:pt x="48" y="0"/>
                  </a:lnTo>
                </a:path>
              </a:pathLst>
            </a:custGeom>
            <a:solidFill>
              <a:srgbClr val="000000"/>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a:lstStyle/>
            <a:p>
              <a:endParaRPr lang="en-IN" sz="1800"/>
            </a:p>
          </p:txBody>
        </p:sp>
        <p:sp>
          <p:nvSpPr>
            <p:cNvPr id="8" name="Freeform 7">
              <a:extLst>
                <a:ext uri="{FF2B5EF4-FFF2-40B4-BE49-F238E27FC236}">
                  <a16:creationId xmlns:a16="http://schemas.microsoft.com/office/drawing/2014/main" id="{B38D3458-7CAB-4334-B29C-AA30210C215F}"/>
                </a:ext>
              </a:extLst>
            </p:cNvPr>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cxnSp>
          <p:nvCxnSpPr>
            <p:cNvPr id="10" name="Straight Connector 9">
              <a:extLst>
                <a:ext uri="{FF2B5EF4-FFF2-40B4-BE49-F238E27FC236}">
                  <a16:creationId xmlns:a16="http://schemas.microsoft.com/office/drawing/2014/main" id="{4CE6A7E6-70E3-4888-AA86-7C9CE4BBDA32}"/>
                </a:ext>
              </a:extLst>
            </p:cNvPr>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9" name="Title 8"/>
          <p:cNvSpPr>
            <a:spLocks noGrp="1"/>
          </p:cNvSpPr>
          <p:nvPr>
            <p:ph type="ctrTitle"/>
          </p:nvPr>
        </p:nvSpPr>
        <p:spPr>
          <a:xfrm>
            <a:off x="914400" y="1752602"/>
            <a:ext cx="10363200" cy="1829761"/>
          </a:xfrm>
        </p:spPr>
        <p:txBody>
          <a:bodyPr anchor="b"/>
          <a:lstStyle>
            <a:lvl1pPr algn="r">
              <a:defRPr sz="4800" b="1">
                <a:solidFill>
                  <a:schemeClr val="tx2"/>
                </a:solidFill>
                <a:effectLst>
                  <a:outerShdw blurRad="31750" dist="25400" dir="5400000" algn="tl" rotWithShape="0">
                    <a:srgbClr val="000000">
                      <a:alpha val="25000"/>
                    </a:srgbClr>
                  </a:outerShdw>
                </a:effectLst>
              </a:defRPr>
            </a:lvl1pPr>
            <a:extLst/>
          </a:lstStyle>
          <a:p>
            <a:r>
              <a:rPr lang="en-US"/>
              <a:t>Click to edit Master title style</a:t>
            </a:r>
          </a:p>
        </p:txBody>
      </p:sp>
      <p:sp>
        <p:nvSpPr>
          <p:cNvPr id="17" name="Subtitle 16"/>
          <p:cNvSpPr>
            <a:spLocks noGrp="1"/>
          </p:cNvSpPr>
          <p:nvPr>
            <p:ph type="subTitle" idx="1"/>
          </p:nvPr>
        </p:nvSpPr>
        <p:spPr>
          <a:xfrm>
            <a:off x="914400" y="3611607"/>
            <a:ext cx="103632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lang="en-US"/>
              <a:t>Click to edit Master subtitle style</a:t>
            </a:r>
          </a:p>
        </p:txBody>
      </p:sp>
      <p:sp>
        <p:nvSpPr>
          <p:cNvPr id="11" name="Date Placeholder 29">
            <a:extLst>
              <a:ext uri="{FF2B5EF4-FFF2-40B4-BE49-F238E27FC236}">
                <a16:creationId xmlns:a16="http://schemas.microsoft.com/office/drawing/2014/main" id="{0DF74156-9907-4B88-8127-E2B9EA8A08D7}"/>
              </a:ext>
            </a:extLst>
          </p:cNvPr>
          <p:cNvSpPr>
            <a:spLocks noGrp="1"/>
          </p:cNvSpPr>
          <p:nvPr>
            <p:ph type="dt" sz="half" idx="10"/>
          </p:nvPr>
        </p:nvSpPr>
        <p:spPr/>
        <p:txBody>
          <a:bodyPr/>
          <a:lstStyle>
            <a:lvl1pPr>
              <a:defRPr>
                <a:solidFill>
                  <a:srgbClr val="FFFFFF"/>
                </a:solidFill>
              </a:defRPr>
            </a:lvl1pPr>
            <a:extLst/>
          </a:lstStyle>
          <a:p>
            <a:pPr>
              <a:defRPr/>
            </a:pPr>
            <a:r>
              <a:rPr lang="en-US"/>
              <a:t>Saturday, 10/07/2017 </a:t>
            </a:r>
          </a:p>
        </p:txBody>
      </p:sp>
      <p:sp>
        <p:nvSpPr>
          <p:cNvPr id="12" name="Footer Placeholder 18">
            <a:extLst>
              <a:ext uri="{FF2B5EF4-FFF2-40B4-BE49-F238E27FC236}">
                <a16:creationId xmlns:a16="http://schemas.microsoft.com/office/drawing/2014/main" id="{02FC99DF-A505-4241-9E34-D808ECD67A0F}"/>
              </a:ext>
            </a:extLst>
          </p:cNvPr>
          <p:cNvSpPr>
            <a:spLocks noGrp="1"/>
          </p:cNvSpPr>
          <p:nvPr>
            <p:ph type="ftr" sz="quarter" idx="11"/>
          </p:nvPr>
        </p:nvSpPr>
        <p:spPr/>
        <p:txBody>
          <a:bodyPr/>
          <a:lstStyle>
            <a:lvl1pPr>
              <a:defRPr>
                <a:solidFill>
                  <a:schemeClr val="accent1">
                    <a:tint val="20000"/>
                  </a:schemeClr>
                </a:solidFill>
              </a:defRPr>
            </a:lvl1pPr>
            <a:extLst/>
          </a:lstStyle>
          <a:p>
            <a:pPr>
              <a:defRPr/>
            </a:pPr>
            <a:r>
              <a:rPr lang="en-US"/>
              <a:t>SIES GST, Nerul</a:t>
            </a:r>
          </a:p>
        </p:txBody>
      </p:sp>
      <p:sp>
        <p:nvSpPr>
          <p:cNvPr id="13" name="Slide Number Placeholder 26">
            <a:extLst>
              <a:ext uri="{FF2B5EF4-FFF2-40B4-BE49-F238E27FC236}">
                <a16:creationId xmlns:a16="http://schemas.microsoft.com/office/drawing/2014/main" id="{60F675FA-FF1F-4B42-99EA-1A8FFC6D309E}"/>
              </a:ext>
            </a:extLst>
          </p:cNvPr>
          <p:cNvSpPr>
            <a:spLocks noGrp="1"/>
          </p:cNvSpPr>
          <p:nvPr>
            <p:ph type="sldNum" sz="quarter" idx="12"/>
          </p:nvPr>
        </p:nvSpPr>
        <p:spPr/>
        <p:txBody>
          <a:bodyPr/>
          <a:lstStyle>
            <a:lvl1pPr>
              <a:defRPr smtClean="0">
                <a:solidFill>
                  <a:srgbClr val="FFFFFF"/>
                </a:solidFill>
              </a:defRPr>
            </a:lvl1pPr>
          </a:lstStyle>
          <a:p>
            <a:pPr>
              <a:defRPr/>
            </a:pPr>
            <a:fld id="{286AEC57-47A2-4FF2-8E5F-967877EDDF12}" type="slidenum">
              <a:rPr lang="en-US" altLang="en-US"/>
              <a:pPr>
                <a:defRPr/>
              </a:pPr>
              <a:t>‹#›</a:t>
            </a:fld>
            <a:endParaRPr lang="en-US" altLang="en-US"/>
          </a:p>
        </p:txBody>
      </p:sp>
    </p:spTree>
    <p:extLst>
      <p:ext uri="{BB962C8B-B14F-4D97-AF65-F5344CB8AC3E}">
        <p14:creationId xmlns:p14="http://schemas.microsoft.com/office/powerpoint/2010/main" val="16641705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609600" y="1481330"/>
            <a:ext cx="10972800" cy="438607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9">
            <a:extLst>
              <a:ext uri="{FF2B5EF4-FFF2-40B4-BE49-F238E27FC236}">
                <a16:creationId xmlns:a16="http://schemas.microsoft.com/office/drawing/2014/main" id="{9312AB4A-6610-4B75-8495-89A97BFBEE29}"/>
              </a:ext>
            </a:extLst>
          </p:cNvPr>
          <p:cNvSpPr>
            <a:spLocks noGrp="1"/>
          </p:cNvSpPr>
          <p:nvPr>
            <p:ph type="dt" sz="half" idx="10"/>
          </p:nvPr>
        </p:nvSpPr>
        <p:spPr/>
        <p:txBody>
          <a:bodyPr/>
          <a:lstStyle>
            <a:lvl1pPr>
              <a:defRPr/>
            </a:lvl1pPr>
          </a:lstStyle>
          <a:p>
            <a:pPr>
              <a:defRPr/>
            </a:pPr>
            <a:r>
              <a:rPr lang="en-US"/>
              <a:t>Saturday, 10/07/2017 </a:t>
            </a:r>
          </a:p>
        </p:txBody>
      </p:sp>
      <p:sp>
        <p:nvSpPr>
          <p:cNvPr id="5" name="Footer Placeholder 21">
            <a:extLst>
              <a:ext uri="{FF2B5EF4-FFF2-40B4-BE49-F238E27FC236}">
                <a16:creationId xmlns:a16="http://schemas.microsoft.com/office/drawing/2014/main" id="{335B4670-59A8-4BCD-9806-FD6C16D8D3A8}"/>
              </a:ext>
            </a:extLst>
          </p:cNvPr>
          <p:cNvSpPr>
            <a:spLocks noGrp="1"/>
          </p:cNvSpPr>
          <p:nvPr>
            <p:ph type="ftr" sz="quarter" idx="11"/>
          </p:nvPr>
        </p:nvSpPr>
        <p:spPr/>
        <p:txBody>
          <a:bodyPr/>
          <a:lstStyle>
            <a:lvl1pPr>
              <a:defRPr/>
            </a:lvl1pPr>
          </a:lstStyle>
          <a:p>
            <a:pPr>
              <a:defRPr/>
            </a:pPr>
            <a:r>
              <a:rPr lang="en-US"/>
              <a:t>SIES GST, Nerul</a:t>
            </a:r>
          </a:p>
        </p:txBody>
      </p:sp>
      <p:sp>
        <p:nvSpPr>
          <p:cNvPr id="6" name="Slide Number Placeholder 17">
            <a:extLst>
              <a:ext uri="{FF2B5EF4-FFF2-40B4-BE49-F238E27FC236}">
                <a16:creationId xmlns:a16="http://schemas.microsoft.com/office/drawing/2014/main" id="{1EBCC5CB-3B70-40E3-BDB8-90C71CB2F9C1}"/>
              </a:ext>
            </a:extLst>
          </p:cNvPr>
          <p:cNvSpPr>
            <a:spLocks noGrp="1"/>
          </p:cNvSpPr>
          <p:nvPr>
            <p:ph type="sldNum" sz="quarter" idx="12"/>
          </p:nvPr>
        </p:nvSpPr>
        <p:spPr/>
        <p:txBody>
          <a:bodyPr/>
          <a:lstStyle>
            <a:lvl1pPr>
              <a:defRPr/>
            </a:lvl1pPr>
          </a:lstStyle>
          <a:p>
            <a:pPr>
              <a:defRPr/>
            </a:pPr>
            <a:fld id="{7A29303C-DC64-4E50-977C-817168A85770}" type="slidenum">
              <a:rPr lang="en-US" altLang="en-US"/>
              <a:pPr>
                <a:defRPr/>
              </a:pPr>
              <a:t>‹#›</a:t>
            </a:fld>
            <a:endParaRPr lang="en-US" altLang="en-US"/>
          </a:p>
        </p:txBody>
      </p:sp>
    </p:spTree>
    <p:extLst>
      <p:ext uri="{BB962C8B-B14F-4D97-AF65-F5344CB8AC3E}">
        <p14:creationId xmlns:p14="http://schemas.microsoft.com/office/powerpoint/2010/main" val="37181786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5351" y="274641"/>
            <a:ext cx="2369960" cy="559276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1"/>
            <a:ext cx="8432800" cy="559276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9">
            <a:extLst>
              <a:ext uri="{FF2B5EF4-FFF2-40B4-BE49-F238E27FC236}">
                <a16:creationId xmlns:a16="http://schemas.microsoft.com/office/drawing/2014/main" id="{9312AB4A-6610-4B75-8495-89A97BFBEE29}"/>
              </a:ext>
            </a:extLst>
          </p:cNvPr>
          <p:cNvSpPr>
            <a:spLocks noGrp="1"/>
          </p:cNvSpPr>
          <p:nvPr>
            <p:ph type="dt" sz="half" idx="10"/>
          </p:nvPr>
        </p:nvSpPr>
        <p:spPr/>
        <p:txBody>
          <a:bodyPr/>
          <a:lstStyle>
            <a:lvl1pPr>
              <a:defRPr/>
            </a:lvl1pPr>
          </a:lstStyle>
          <a:p>
            <a:pPr>
              <a:defRPr/>
            </a:pPr>
            <a:r>
              <a:rPr lang="en-US"/>
              <a:t>Saturday, 10/07/2017 </a:t>
            </a:r>
          </a:p>
        </p:txBody>
      </p:sp>
      <p:sp>
        <p:nvSpPr>
          <p:cNvPr id="5" name="Footer Placeholder 21">
            <a:extLst>
              <a:ext uri="{FF2B5EF4-FFF2-40B4-BE49-F238E27FC236}">
                <a16:creationId xmlns:a16="http://schemas.microsoft.com/office/drawing/2014/main" id="{335B4670-59A8-4BCD-9806-FD6C16D8D3A8}"/>
              </a:ext>
            </a:extLst>
          </p:cNvPr>
          <p:cNvSpPr>
            <a:spLocks noGrp="1"/>
          </p:cNvSpPr>
          <p:nvPr>
            <p:ph type="ftr" sz="quarter" idx="11"/>
          </p:nvPr>
        </p:nvSpPr>
        <p:spPr/>
        <p:txBody>
          <a:bodyPr/>
          <a:lstStyle>
            <a:lvl1pPr>
              <a:defRPr/>
            </a:lvl1pPr>
          </a:lstStyle>
          <a:p>
            <a:pPr>
              <a:defRPr/>
            </a:pPr>
            <a:r>
              <a:rPr lang="en-US"/>
              <a:t>SIES GST, Nerul</a:t>
            </a:r>
          </a:p>
        </p:txBody>
      </p:sp>
      <p:sp>
        <p:nvSpPr>
          <p:cNvPr id="6" name="Slide Number Placeholder 17">
            <a:extLst>
              <a:ext uri="{FF2B5EF4-FFF2-40B4-BE49-F238E27FC236}">
                <a16:creationId xmlns:a16="http://schemas.microsoft.com/office/drawing/2014/main" id="{1EBCC5CB-3B70-40E3-BDB8-90C71CB2F9C1}"/>
              </a:ext>
            </a:extLst>
          </p:cNvPr>
          <p:cNvSpPr>
            <a:spLocks noGrp="1"/>
          </p:cNvSpPr>
          <p:nvPr>
            <p:ph type="sldNum" sz="quarter" idx="12"/>
          </p:nvPr>
        </p:nvSpPr>
        <p:spPr/>
        <p:txBody>
          <a:bodyPr/>
          <a:lstStyle>
            <a:lvl1pPr>
              <a:defRPr/>
            </a:lvl1pPr>
          </a:lstStyle>
          <a:p>
            <a:pPr>
              <a:defRPr/>
            </a:pPr>
            <a:fld id="{1A42C5AB-3C0C-4781-9189-D077242B4F89}" type="slidenum">
              <a:rPr lang="en-US" altLang="en-US"/>
              <a:pPr>
                <a:defRPr/>
              </a:pPr>
              <a:t>‹#›</a:t>
            </a:fld>
            <a:endParaRPr lang="en-US" altLang="en-US"/>
          </a:p>
        </p:txBody>
      </p:sp>
    </p:spTree>
    <p:extLst>
      <p:ext uri="{BB962C8B-B14F-4D97-AF65-F5344CB8AC3E}">
        <p14:creationId xmlns:p14="http://schemas.microsoft.com/office/powerpoint/2010/main" val="39572241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6"/>
          <p:cNvSpPr>
            <a:spLocks noGrp="1"/>
          </p:cNvSpPr>
          <p:nvPr>
            <p:ph type="title"/>
          </p:nvPr>
        </p:nvSpPr>
        <p:spPr/>
        <p:txBody>
          <a:bodyPr rtlCol="0"/>
          <a:lstStyle/>
          <a:p>
            <a:r>
              <a:rPr lang="en-US"/>
              <a:t>Click to edit Master title style</a:t>
            </a:r>
          </a:p>
        </p:txBody>
      </p:sp>
      <p:sp>
        <p:nvSpPr>
          <p:cNvPr id="4" name="Date Placeholder 9">
            <a:extLst>
              <a:ext uri="{FF2B5EF4-FFF2-40B4-BE49-F238E27FC236}">
                <a16:creationId xmlns:a16="http://schemas.microsoft.com/office/drawing/2014/main" id="{9312AB4A-6610-4B75-8495-89A97BFBEE29}"/>
              </a:ext>
            </a:extLst>
          </p:cNvPr>
          <p:cNvSpPr>
            <a:spLocks noGrp="1"/>
          </p:cNvSpPr>
          <p:nvPr>
            <p:ph type="dt" sz="half" idx="10"/>
          </p:nvPr>
        </p:nvSpPr>
        <p:spPr/>
        <p:txBody>
          <a:bodyPr/>
          <a:lstStyle>
            <a:lvl1pPr>
              <a:defRPr/>
            </a:lvl1pPr>
          </a:lstStyle>
          <a:p>
            <a:pPr>
              <a:defRPr/>
            </a:pPr>
            <a:r>
              <a:rPr lang="en-US"/>
              <a:t>Saturday, 10/07/2017 </a:t>
            </a:r>
          </a:p>
        </p:txBody>
      </p:sp>
      <p:sp>
        <p:nvSpPr>
          <p:cNvPr id="5" name="Footer Placeholder 21">
            <a:extLst>
              <a:ext uri="{FF2B5EF4-FFF2-40B4-BE49-F238E27FC236}">
                <a16:creationId xmlns:a16="http://schemas.microsoft.com/office/drawing/2014/main" id="{335B4670-59A8-4BCD-9806-FD6C16D8D3A8}"/>
              </a:ext>
            </a:extLst>
          </p:cNvPr>
          <p:cNvSpPr>
            <a:spLocks noGrp="1"/>
          </p:cNvSpPr>
          <p:nvPr>
            <p:ph type="ftr" sz="quarter" idx="11"/>
          </p:nvPr>
        </p:nvSpPr>
        <p:spPr/>
        <p:txBody>
          <a:bodyPr/>
          <a:lstStyle>
            <a:lvl1pPr>
              <a:defRPr/>
            </a:lvl1pPr>
          </a:lstStyle>
          <a:p>
            <a:pPr>
              <a:defRPr/>
            </a:pPr>
            <a:r>
              <a:rPr lang="en-US"/>
              <a:t>SIES GST, Nerul</a:t>
            </a:r>
          </a:p>
        </p:txBody>
      </p:sp>
      <p:sp>
        <p:nvSpPr>
          <p:cNvPr id="6" name="Slide Number Placeholder 17">
            <a:extLst>
              <a:ext uri="{FF2B5EF4-FFF2-40B4-BE49-F238E27FC236}">
                <a16:creationId xmlns:a16="http://schemas.microsoft.com/office/drawing/2014/main" id="{1EBCC5CB-3B70-40E3-BDB8-90C71CB2F9C1}"/>
              </a:ext>
            </a:extLst>
          </p:cNvPr>
          <p:cNvSpPr>
            <a:spLocks noGrp="1"/>
          </p:cNvSpPr>
          <p:nvPr>
            <p:ph type="sldNum" sz="quarter" idx="12"/>
          </p:nvPr>
        </p:nvSpPr>
        <p:spPr/>
        <p:txBody>
          <a:bodyPr/>
          <a:lstStyle>
            <a:lvl1pPr>
              <a:defRPr/>
            </a:lvl1pPr>
          </a:lstStyle>
          <a:p>
            <a:pPr>
              <a:defRPr/>
            </a:pPr>
            <a:fld id="{85B8D5DA-44F4-4D24-AB69-B5125615768E}" type="slidenum">
              <a:rPr lang="en-US" altLang="en-US"/>
              <a:pPr>
                <a:defRPr/>
              </a:pPr>
              <a:t>‹#›</a:t>
            </a:fld>
            <a:endParaRPr lang="en-US" altLang="en-US"/>
          </a:p>
        </p:txBody>
      </p:sp>
    </p:spTree>
    <p:extLst>
      <p:ext uri="{BB962C8B-B14F-4D97-AF65-F5344CB8AC3E}">
        <p14:creationId xmlns:p14="http://schemas.microsoft.com/office/powerpoint/2010/main" val="37483515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 name="Chevron 3">
            <a:extLst>
              <a:ext uri="{FF2B5EF4-FFF2-40B4-BE49-F238E27FC236}">
                <a16:creationId xmlns:a16="http://schemas.microsoft.com/office/drawing/2014/main" id="{6365BA66-885B-4C86-92BB-214F480CF5A7}"/>
              </a:ext>
            </a:extLst>
          </p:cNvPr>
          <p:cNvSpPr/>
          <p:nvPr/>
        </p:nvSpPr>
        <p:spPr>
          <a:xfrm>
            <a:off x="4849284" y="3005138"/>
            <a:ext cx="243416"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eaLnBrk="1" fontAlgn="auto" hangingPunct="1">
              <a:spcBef>
                <a:spcPts val="0"/>
              </a:spcBef>
              <a:spcAft>
                <a:spcPts val="0"/>
              </a:spcAft>
              <a:defRPr/>
            </a:pPr>
            <a:endParaRPr lang="en-US" sz="1800"/>
          </a:p>
        </p:txBody>
      </p:sp>
      <p:sp>
        <p:nvSpPr>
          <p:cNvPr id="5" name="Chevron 4">
            <a:extLst>
              <a:ext uri="{FF2B5EF4-FFF2-40B4-BE49-F238E27FC236}">
                <a16:creationId xmlns:a16="http://schemas.microsoft.com/office/drawing/2014/main" id="{D2A285A4-C8D6-413F-87E2-F36082D7A29E}"/>
              </a:ext>
            </a:extLst>
          </p:cNvPr>
          <p:cNvSpPr/>
          <p:nvPr/>
        </p:nvSpPr>
        <p:spPr>
          <a:xfrm>
            <a:off x="4599518" y="3005138"/>
            <a:ext cx="245533"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eaLnBrk="1" fontAlgn="auto" hangingPunct="1">
              <a:spcBef>
                <a:spcPts val="0"/>
              </a:spcBef>
              <a:spcAft>
                <a:spcPts val="0"/>
              </a:spcAft>
              <a:defRPr/>
            </a:pPr>
            <a:endParaRPr lang="en-US" sz="1800"/>
          </a:p>
        </p:txBody>
      </p:sp>
      <p:sp>
        <p:nvSpPr>
          <p:cNvPr id="2" name="Title 1"/>
          <p:cNvSpPr>
            <a:spLocks noGrp="1"/>
          </p:cNvSpPr>
          <p:nvPr>
            <p:ph type="title"/>
          </p:nvPr>
        </p:nvSpPr>
        <p:spPr>
          <a:xfrm>
            <a:off x="963168" y="1059712"/>
            <a:ext cx="10363200" cy="1828800"/>
          </a:xfrm>
        </p:spPr>
        <p:txBody>
          <a:bodyPr anchor="b"/>
          <a:lstStyle>
            <a:lvl1pPr algn="r">
              <a:buNone/>
              <a:defRPr sz="4800" b="1" cap="none" baseline="0">
                <a:effectLst>
                  <a:outerShdw blurRad="31750" dist="25400" dir="5400000" algn="tl" rotWithShape="0">
                    <a:srgbClr val="000000">
                      <a:alpha val="25000"/>
                    </a:srgbClr>
                  </a:outerShdw>
                </a:effectLst>
              </a:defRPr>
            </a:lvl1pPr>
            <a:extLst/>
          </a:lstStyle>
          <a:p>
            <a:r>
              <a:rPr lang="en-US"/>
              <a:t>Click to edit Master title style</a:t>
            </a:r>
          </a:p>
        </p:txBody>
      </p:sp>
      <p:sp>
        <p:nvSpPr>
          <p:cNvPr id="3" name="Text Placeholder 2"/>
          <p:cNvSpPr>
            <a:spLocks noGrp="1"/>
          </p:cNvSpPr>
          <p:nvPr>
            <p:ph type="body" idx="1"/>
          </p:nvPr>
        </p:nvSpPr>
        <p:spPr>
          <a:xfrm>
            <a:off x="5230284" y="2931712"/>
            <a:ext cx="6096000" cy="1454888"/>
          </a:xfrm>
        </p:spPr>
        <p:txBody>
          <a:bodyPr/>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a:r>
              <a:rPr lang="en-US"/>
              <a:t>Click to edit Master text styles</a:t>
            </a:r>
          </a:p>
        </p:txBody>
      </p:sp>
      <p:sp>
        <p:nvSpPr>
          <p:cNvPr id="6" name="Date Placeholder 3">
            <a:extLst>
              <a:ext uri="{FF2B5EF4-FFF2-40B4-BE49-F238E27FC236}">
                <a16:creationId xmlns:a16="http://schemas.microsoft.com/office/drawing/2014/main" id="{9748F9A1-4E1E-4161-97D2-D7C63DAC4341}"/>
              </a:ext>
            </a:extLst>
          </p:cNvPr>
          <p:cNvSpPr>
            <a:spLocks noGrp="1"/>
          </p:cNvSpPr>
          <p:nvPr>
            <p:ph type="dt" sz="half" idx="10"/>
          </p:nvPr>
        </p:nvSpPr>
        <p:spPr/>
        <p:txBody>
          <a:bodyPr/>
          <a:lstStyle>
            <a:lvl1pPr>
              <a:defRPr/>
            </a:lvl1pPr>
            <a:extLst/>
          </a:lstStyle>
          <a:p>
            <a:pPr>
              <a:defRPr/>
            </a:pPr>
            <a:r>
              <a:rPr lang="en-US"/>
              <a:t>Saturday, 10/07/2017 </a:t>
            </a:r>
          </a:p>
        </p:txBody>
      </p:sp>
      <p:sp>
        <p:nvSpPr>
          <p:cNvPr id="7" name="Footer Placeholder 4">
            <a:extLst>
              <a:ext uri="{FF2B5EF4-FFF2-40B4-BE49-F238E27FC236}">
                <a16:creationId xmlns:a16="http://schemas.microsoft.com/office/drawing/2014/main" id="{41D8690D-AA25-4979-A518-818929499ADC}"/>
              </a:ext>
            </a:extLst>
          </p:cNvPr>
          <p:cNvSpPr>
            <a:spLocks noGrp="1"/>
          </p:cNvSpPr>
          <p:nvPr>
            <p:ph type="ftr" sz="quarter" idx="11"/>
          </p:nvPr>
        </p:nvSpPr>
        <p:spPr/>
        <p:txBody>
          <a:bodyPr/>
          <a:lstStyle>
            <a:lvl1pPr>
              <a:defRPr/>
            </a:lvl1pPr>
            <a:extLst/>
          </a:lstStyle>
          <a:p>
            <a:pPr>
              <a:defRPr/>
            </a:pPr>
            <a:r>
              <a:rPr lang="en-US"/>
              <a:t>SIES GST, Nerul</a:t>
            </a:r>
          </a:p>
        </p:txBody>
      </p:sp>
      <p:sp>
        <p:nvSpPr>
          <p:cNvPr id="8" name="Slide Number Placeholder 5">
            <a:extLst>
              <a:ext uri="{FF2B5EF4-FFF2-40B4-BE49-F238E27FC236}">
                <a16:creationId xmlns:a16="http://schemas.microsoft.com/office/drawing/2014/main" id="{B9FF99A3-53D2-4B6D-A41C-3067E0CADE48}"/>
              </a:ext>
            </a:extLst>
          </p:cNvPr>
          <p:cNvSpPr>
            <a:spLocks noGrp="1"/>
          </p:cNvSpPr>
          <p:nvPr>
            <p:ph type="sldNum" sz="quarter" idx="12"/>
          </p:nvPr>
        </p:nvSpPr>
        <p:spPr/>
        <p:txBody>
          <a:bodyPr/>
          <a:lstStyle>
            <a:lvl1pPr>
              <a:defRPr smtClean="0"/>
            </a:lvl1pPr>
          </a:lstStyle>
          <a:p>
            <a:pPr>
              <a:defRPr/>
            </a:pPr>
            <a:fld id="{4B5B627F-924F-41AD-A80B-DB6615982D12}" type="slidenum">
              <a:rPr lang="en-US" altLang="en-US"/>
              <a:pPr>
                <a:defRPr/>
              </a:pPr>
              <a:t>‹#›</a:t>
            </a:fld>
            <a:endParaRPr lang="en-US" altLang="en-US"/>
          </a:p>
        </p:txBody>
      </p:sp>
    </p:spTree>
    <p:extLst>
      <p:ext uri="{BB962C8B-B14F-4D97-AF65-F5344CB8AC3E}">
        <p14:creationId xmlns:p14="http://schemas.microsoft.com/office/powerpoint/2010/main" val="418229790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09600" y="1481329"/>
            <a:ext cx="5384800" cy="4525963"/>
          </a:xfrm>
        </p:spPr>
        <p:txBody>
          <a:bodyPr/>
          <a:lstStyle>
            <a:lvl1pPr>
              <a:defRPr sz="2800"/>
            </a:lvl1pPr>
            <a:lvl2pPr>
              <a:defRPr sz="2400"/>
            </a:lvl2pPr>
            <a:lvl3pPr>
              <a:defRPr sz="2000"/>
            </a:lvl3pPr>
            <a:lvl4pPr>
              <a:defRPr sz="1800"/>
            </a:lvl4pPr>
            <a:lvl5pPr>
              <a:defRPr sz="18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481329"/>
            <a:ext cx="5384800" cy="4525963"/>
          </a:xfrm>
        </p:spPr>
        <p:txBody>
          <a:bodyPr/>
          <a:lstStyle>
            <a:lvl1pPr>
              <a:defRPr sz="2800"/>
            </a:lvl1pPr>
            <a:lvl2pPr>
              <a:defRPr sz="2400"/>
            </a:lvl2pPr>
            <a:lvl3pPr>
              <a:defRPr sz="2000"/>
            </a:lvl3pPr>
            <a:lvl4pPr>
              <a:defRPr sz="1800"/>
            </a:lvl4pPr>
            <a:lvl5pPr>
              <a:defRPr sz="18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7"/>
          <p:cNvSpPr>
            <a:spLocks noGrp="1"/>
          </p:cNvSpPr>
          <p:nvPr>
            <p:ph type="title"/>
          </p:nvPr>
        </p:nvSpPr>
        <p:spPr/>
        <p:txBody>
          <a:bodyPr rtlCol="0"/>
          <a:lstStyle/>
          <a:p>
            <a:r>
              <a:rPr lang="en-US"/>
              <a:t>Click to edit Master title style</a:t>
            </a:r>
          </a:p>
        </p:txBody>
      </p:sp>
      <p:sp>
        <p:nvSpPr>
          <p:cNvPr id="5" name="Date Placeholder 4">
            <a:extLst>
              <a:ext uri="{FF2B5EF4-FFF2-40B4-BE49-F238E27FC236}">
                <a16:creationId xmlns:a16="http://schemas.microsoft.com/office/drawing/2014/main" id="{BBAEFCED-25B3-450F-AFF3-EB782812AA96}"/>
              </a:ext>
            </a:extLst>
          </p:cNvPr>
          <p:cNvSpPr>
            <a:spLocks noGrp="1"/>
          </p:cNvSpPr>
          <p:nvPr>
            <p:ph type="dt" sz="half" idx="10"/>
          </p:nvPr>
        </p:nvSpPr>
        <p:spPr/>
        <p:txBody>
          <a:bodyPr/>
          <a:lstStyle>
            <a:lvl1pPr>
              <a:defRPr/>
            </a:lvl1pPr>
            <a:extLst/>
          </a:lstStyle>
          <a:p>
            <a:pPr>
              <a:defRPr/>
            </a:pPr>
            <a:r>
              <a:rPr lang="en-US"/>
              <a:t>Saturday, 10/07/2017 </a:t>
            </a:r>
          </a:p>
        </p:txBody>
      </p:sp>
      <p:sp>
        <p:nvSpPr>
          <p:cNvPr id="6" name="Footer Placeholder 5">
            <a:extLst>
              <a:ext uri="{FF2B5EF4-FFF2-40B4-BE49-F238E27FC236}">
                <a16:creationId xmlns:a16="http://schemas.microsoft.com/office/drawing/2014/main" id="{9354A003-20DC-4F1D-8534-83AFE45CA675}"/>
              </a:ext>
            </a:extLst>
          </p:cNvPr>
          <p:cNvSpPr>
            <a:spLocks noGrp="1"/>
          </p:cNvSpPr>
          <p:nvPr>
            <p:ph type="ftr" sz="quarter" idx="11"/>
          </p:nvPr>
        </p:nvSpPr>
        <p:spPr/>
        <p:txBody>
          <a:bodyPr/>
          <a:lstStyle>
            <a:lvl1pPr>
              <a:defRPr/>
            </a:lvl1pPr>
            <a:extLst/>
          </a:lstStyle>
          <a:p>
            <a:pPr>
              <a:defRPr/>
            </a:pPr>
            <a:r>
              <a:rPr lang="en-US"/>
              <a:t>SIES GST, Nerul</a:t>
            </a:r>
          </a:p>
        </p:txBody>
      </p:sp>
      <p:sp>
        <p:nvSpPr>
          <p:cNvPr id="7" name="Slide Number Placeholder 6">
            <a:extLst>
              <a:ext uri="{FF2B5EF4-FFF2-40B4-BE49-F238E27FC236}">
                <a16:creationId xmlns:a16="http://schemas.microsoft.com/office/drawing/2014/main" id="{C67F8EDF-7DF6-46D6-9860-2C994021C6B2}"/>
              </a:ext>
            </a:extLst>
          </p:cNvPr>
          <p:cNvSpPr>
            <a:spLocks noGrp="1"/>
          </p:cNvSpPr>
          <p:nvPr>
            <p:ph type="sldNum" sz="quarter" idx="12"/>
          </p:nvPr>
        </p:nvSpPr>
        <p:spPr/>
        <p:txBody>
          <a:bodyPr/>
          <a:lstStyle>
            <a:lvl1pPr>
              <a:defRPr smtClean="0"/>
            </a:lvl1pPr>
          </a:lstStyle>
          <a:p>
            <a:pPr>
              <a:defRPr/>
            </a:pPr>
            <a:fld id="{F4785BB2-64D2-44B2-9D6B-65CB01B949D5}" type="slidenum">
              <a:rPr lang="en-US" altLang="en-US"/>
              <a:pPr>
                <a:defRPr/>
              </a:pPr>
              <a:t>‹#›</a:t>
            </a:fld>
            <a:endParaRPr lang="en-US" altLang="en-US"/>
          </a:p>
        </p:txBody>
      </p:sp>
    </p:spTree>
    <p:extLst>
      <p:ext uri="{BB962C8B-B14F-4D97-AF65-F5344CB8AC3E}">
        <p14:creationId xmlns:p14="http://schemas.microsoft.com/office/powerpoint/2010/main" val="4228031488"/>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10972800" cy="1143000"/>
          </a:xfrm>
        </p:spPr>
        <p:txBody>
          <a:bodyPr/>
          <a:lstStyle>
            <a:lvl1pPr>
              <a:defRPr/>
            </a:lvl1pPr>
            <a:extLst/>
          </a:lstStyle>
          <a:p>
            <a:r>
              <a:rPr lang="en-US"/>
              <a:t>Click to edit Master title style</a:t>
            </a:r>
          </a:p>
        </p:txBody>
      </p:sp>
      <p:sp>
        <p:nvSpPr>
          <p:cNvPr id="3" name="Text Placeholder 2"/>
          <p:cNvSpPr>
            <a:spLocks noGrp="1"/>
          </p:cNvSpPr>
          <p:nvPr>
            <p:ph type="body" idx="1"/>
          </p:nvPr>
        </p:nvSpPr>
        <p:spPr>
          <a:xfrm>
            <a:off x="609600" y="5410200"/>
            <a:ext cx="5386917"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a:r>
              <a:rPr lang="en-US"/>
              <a:t>Click to edit Master text styles</a:t>
            </a:r>
          </a:p>
        </p:txBody>
      </p:sp>
      <p:sp>
        <p:nvSpPr>
          <p:cNvPr id="4" name="Text Placeholder 3"/>
          <p:cNvSpPr>
            <a:spLocks noGrp="1"/>
          </p:cNvSpPr>
          <p:nvPr>
            <p:ph type="body" sz="half" idx="3"/>
          </p:nvPr>
        </p:nvSpPr>
        <p:spPr>
          <a:xfrm>
            <a:off x="6193369" y="5410200"/>
            <a:ext cx="5389033"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a:r>
              <a:rPr lang="en-US"/>
              <a:t>Click to edit Master text styles</a:t>
            </a:r>
          </a:p>
        </p:txBody>
      </p:sp>
      <p:sp>
        <p:nvSpPr>
          <p:cNvPr id="5" name="Content Placeholder 4"/>
          <p:cNvSpPr>
            <a:spLocks noGrp="1"/>
          </p:cNvSpPr>
          <p:nvPr>
            <p:ph sz="quarter" idx="2"/>
          </p:nvPr>
        </p:nvSpPr>
        <p:spPr>
          <a:xfrm>
            <a:off x="609600" y="1444295"/>
            <a:ext cx="5386917"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193368" y="1444295"/>
            <a:ext cx="5389033"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C87FC4F-C829-4248-907D-44A3FD178FDB}"/>
              </a:ext>
            </a:extLst>
          </p:cNvPr>
          <p:cNvSpPr>
            <a:spLocks noGrp="1"/>
          </p:cNvSpPr>
          <p:nvPr>
            <p:ph type="dt" sz="half" idx="10"/>
          </p:nvPr>
        </p:nvSpPr>
        <p:spPr/>
        <p:txBody>
          <a:bodyPr/>
          <a:lstStyle>
            <a:lvl1pPr>
              <a:defRPr/>
            </a:lvl1pPr>
            <a:extLst/>
          </a:lstStyle>
          <a:p>
            <a:pPr>
              <a:defRPr/>
            </a:pPr>
            <a:r>
              <a:rPr lang="en-US"/>
              <a:t>Saturday, 10/07/2017 </a:t>
            </a:r>
          </a:p>
        </p:txBody>
      </p:sp>
      <p:sp>
        <p:nvSpPr>
          <p:cNvPr id="8" name="Footer Placeholder 7">
            <a:extLst>
              <a:ext uri="{FF2B5EF4-FFF2-40B4-BE49-F238E27FC236}">
                <a16:creationId xmlns:a16="http://schemas.microsoft.com/office/drawing/2014/main" id="{F9B7E8DF-4D8C-4C7C-AC1A-834E1DAFEEAD}"/>
              </a:ext>
            </a:extLst>
          </p:cNvPr>
          <p:cNvSpPr>
            <a:spLocks noGrp="1"/>
          </p:cNvSpPr>
          <p:nvPr>
            <p:ph type="ftr" sz="quarter" idx="11"/>
          </p:nvPr>
        </p:nvSpPr>
        <p:spPr/>
        <p:txBody>
          <a:bodyPr/>
          <a:lstStyle>
            <a:lvl1pPr>
              <a:defRPr/>
            </a:lvl1pPr>
            <a:extLst/>
          </a:lstStyle>
          <a:p>
            <a:pPr>
              <a:defRPr/>
            </a:pPr>
            <a:r>
              <a:rPr lang="en-US"/>
              <a:t>SIES GST, Nerul</a:t>
            </a:r>
          </a:p>
        </p:txBody>
      </p:sp>
      <p:sp>
        <p:nvSpPr>
          <p:cNvPr id="9" name="Slide Number Placeholder 8">
            <a:extLst>
              <a:ext uri="{FF2B5EF4-FFF2-40B4-BE49-F238E27FC236}">
                <a16:creationId xmlns:a16="http://schemas.microsoft.com/office/drawing/2014/main" id="{ACDD3208-77A7-4629-A0A4-593E5940312C}"/>
              </a:ext>
            </a:extLst>
          </p:cNvPr>
          <p:cNvSpPr>
            <a:spLocks noGrp="1"/>
          </p:cNvSpPr>
          <p:nvPr>
            <p:ph type="sldNum" sz="quarter" idx="12"/>
          </p:nvPr>
        </p:nvSpPr>
        <p:spPr/>
        <p:txBody>
          <a:bodyPr/>
          <a:lstStyle>
            <a:lvl1pPr>
              <a:defRPr smtClean="0"/>
            </a:lvl1pPr>
          </a:lstStyle>
          <a:p>
            <a:pPr>
              <a:defRPr/>
            </a:pPr>
            <a:fld id="{11E6F5C1-F136-4A5E-8E99-D4326B147A31}" type="slidenum">
              <a:rPr lang="en-US" altLang="en-US"/>
              <a:pPr>
                <a:defRPr/>
              </a:pPr>
              <a:t>‹#›</a:t>
            </a:fld>
            <a:endParaRPr lang="en-US" altLang="en-US"/>
          </a:p>
        </p:txBody>
      </p:sp>
    </p:spTree>
    <p:extLst>
      <p:ext uri="{BB962C8B-B14F-4D97-AF65-F5344CB8AC3E}">
        <p14:creationId xmlns:p14="http://schemas.microsoft.com/office/powerpoint/2010/main" val="1668615938"/>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6" name="Title 5"/>
          <p:cNvSpPr>
            <a:spLocks noGrp="1"/>
          </p:cNvSpPr>
          <p:nvPr>
            <p:ph type="title"/>
          </p:nvPr>
        </p:nvSpPr>
        <p:spPr/>
        <p:txBody>
          <a:bodyPr rtlCol="0"/>
          <a:lstStyle/>
          <a:p>
            <a:r>
              <a:rPr lang="en-US"/>
              <a:t>Click to edit Master title style</a:t>
            </a:r>
          </a:p>
        </p:txBody>
      </p:sp>
      <p:sp>
        <p:nvSpPr>
          <p:cNvPr id="3" name="Date Placeholder 2">
            <a:extLst>
              <a:ext uri="{FF2B5EF4-FFF2-40B4-BE49-F238E27FC236}">
                <a16:creationId xmlns:a16="http://schemas.microsoft.com/office/drawing/2014/main" id="{36BFF2CA-0876-491D-A6C2-F2D650938D3F}"/>
              </a:ext>
            </a:extLst>
          </p:cNvPr>
          <p:cNvSpPr>
            <a:spLocks noGrp="1"/>
          </p:cNvSpPr>
          <p:nvPr>
            <p:ph type="dt" sz="half" idx="10"/>
          </p:nvPr>
        </p:nvSpPr>
        <p:spPr/>
        <p:txBody>
          <a:bodyPr/>
          <a:lstStyle>
            <a:lvl1pPr>
              <a:defRPr/>
            </a:lvl1pPr>
            <a:extLst/>
          </a:lstStyle>
          <a:p>
            <a:pPr>
              <a:defRPr/>
            </a:pPr>
            <a:r>
              <a:rPr lang="en-US"/>
              <a:t>Saturday, 10/07/2017 </a:t>
            </a:r>
          </a:p>
        </p:txBody>
      </p:sp>
      <p:sp>
        <p:nvSpPr>
          <p:cNvPr id="4" name="Footer Placeholder 3">
            <a:extLst>
              <a:ext uri="{FF2B5EF4-FFF2-40B4-BE49-F238E27FC236}">
                <a16:creationId xmlns:a16="http://schemas.microsoft.com/office/drawing/2014/main" id="{E0DA0CF0-EB82-4622-9008-150212EA8FF2}"/>
              </a:ext>
            </a:extLst>
          </p:cNvPr>
          <p:cNvSpPr>
            <a:spLocks noGrp="1"/>
          </p:cNvSpPr>
          <p:nvPr>
            <p:ph type="ftr" sz="quarter" idx="11"/>
          </p:nvPr>
        </p:nvSpPr>
        <p:spPr/>
        <p:txBody>
          <a:bodyPr/>
          <a:lstStyle>
            <a:lvl1pPr>
              <a:defRPr/>
            </a:lvl1pPr>
            <a:extLst/>
          </a:lstStyle>
          <a:p>
            <a:pPr>
              <a:defRPr/>
            </a:pPr>
            <a:r>
              <a:rPr lang="en-US"/>
              <a:t>SIES GST, Nerul</a:t>
            </a:r>
          </a:p>
        </p:txBody>
      </p:sp>
      <p:sp>
        <p:nvSpPr>
          <p:cNvPr id="5" name="Slide Number Placeholder 4">
            <a:extLst>
              <a:ext uri="{FF2B5EF4-FFF2-40B4-BE49-F238E27FC236}">
                <a16:creationId xmlns:a16="http://schemas.microsoft.com/office/drawing/2014/main" id="{10242CF3-E507-4438-8E85-D6C5DF4AE3F2}"/>
              </a:ext>
            </a:extLst>
          </p:cNvPr>
          <p:cNvSpPr>
            <a:spLocks noGrp="1"/>
          </p:cNvSpPr>
          <p:nvPr>
            <p:ph type="sldNum" sz="quarter" idx="12"/>
          </p:nvPr>
        </p:nvSpPr>
        <p:spPr/>
        <p:txBody>
          <a:bodyPr/>
          <a:lstStyle>
            <a:lvl1pPr>
              <a:defRPr smtClean="0"/>
            </a:lvl1pPr>
          </a:lstStyle>
          <a:p>
            <a:pPr>
              <a:defRPr/>
            </a:pPr>
            <a:fld id="{9A57869C-3484-442D-8623-243DF4A1E8D6}" type="slidenum">
              <a:rPr lang="en-US" altLang="en-US"/>
              <a:pPr>
                <a:defRPr/>
              </a:pPr>
              <a:t>‹#›</a:t>
            </a:fld>
            <a:endParaRPr lang="en-US" altLang="en-US"/>
          </a:p>
        </p:txBody>
      </p:sp>
    </p:spTree>
    <p:extLst>
      <p:ext uri="{BB962C8B-B14F-4D97-AF65-F5344CB8AC3E}">
        <p14:creationId xmlns:p14="http://schemas.microsoft.com/office/powerpoint/2010/main" val="3515028652"/>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9">
            <a:extLst>
              <a:ext uri="{FF2B5EF4-FFF2-40B4-BE49-F238E27FC236}">
                <a16:creationId xmlns:a16="http://schemas.microsoft.com/office/drawing/2014/main" id="{9312AB4A-6610-4B75-8495-89A97BFBEE29}"/>
              </a:ext>
            </a:extLst>
          </p:cNvPr>
          <p:cNvSpPr>
            <a:spLocks noGrp="1"/>
          </p:cNvSpPr>
          <p:nvPr>
            <p:ph type="dt" sz="half" idx="10"/>
          </p:nvPr>
        </p:nvSpPr>
        <p:spPr/>
        <p:txBody>
          <a:bodyPr/>
          <a:lstStyle>
            <a:lvl1pPr>
              <a:defRPr/>
            </a:lvl1pPr>
          </a:lstStyle>
          <a:p>
            <a:pPr>
              <a:defRPr/>
            </a:pPr>
            <a:r>
              <a:rPr lang="en-US"/>
              <a:t>Saturday, 10/07/2017 </a:t>
            </a:r>
          </a:p>
        </p:txBody>
      </p:sp>
      <p:sp>
        <p:nvSpPr>
          <p:cNvPr id="3" name="Footer Placeholder 21">
            <a:extLst>
              <a:ext uri="{FF2B5EF4-FFF2-40B4-BE49-F238E27FC236}">
                <a16:creationId xmlns:a16="http://schemas.microsoft.com/office/drawing/2014/main" id="{335B4670-59A8-4BCD-9806-FD6C16D8D3A8}"/>
              </a:ext>
            </a:extLst>
          </p:cNvPr>
          <p:cNvSpPr>
            <a:spLocks noGrp="1"/>
          </p:cNvSpPr>
          <p:nvPr>
            <p:ph type="ftr" sz="quarter" idx="11"/>
          </p:nvPr>
        </p:nvSpPr>
        <p:spPr/>
        <p:txBody>
          <a:bodyPr/>
          <a:lstStyle>
            <a:lvl1pPr>
              <a:defRPr/>
            </a:lvl1pPr>
          </a:lstStyle>
          <a:p>
            <a:pPr>
              <a:defRPr/>
            </a:pPr>
            <a:r>
              <a:rPr lang="en-US"/>
              <a:t>SIES GST, Nerul</a:t>
            </a:r>
          </a:p>
        </p:txBody>
      </p:sp>
      <p:sp>
        <p:nvSpPr>
          <p:cNvPr id="4" name="Slide Number Placeholder 17">
            <a:extLst>
              <a:ext uri="{FF2B5EF4-FFF2-40B4-BE49-F238E27FC236}">
                <a16:creationId xmlns:a16="http://schemas.microsoft.com/office/drawing/2014/main" id="{1EBCC5CB-3B70-40E3-BDB8-90C71CB2F9C1}"/>
              </a:ext>
            </a:extLst>
          </p:cNvPr>
          <p:cNvSpPr>
            <a:spLocks noGrp="1"/>
          </p:cNvSpPr>
          <p:nvPr>
            <p:ph type="sldNum" sz="quarter" idx="12"/>
          </p:nvPr>
        </p:nvSpPr>
        <p:spPr/>
        <p:txBody>
          <a:bodyPr/>
          <a:lstStyle>
            <a:lvl1pPr>
              <a:defRPr/>
            </a:lvl1pPr>
          </a:lstStyle>
          <a:p>
            <a:pPr>
              <a:defRPr/>
            </a:pPr>
            <a:fld id="{C0B0DAB7-ECFC-4C39-8AA7-A1399E9EE238}" type="slidenum">
              <a:rPr lang="en-US" altLang="en-US"/>
              <a:pPr>
                <a:defRPr/>
              </a:pPr>
              <a:t>‹#›</a:t>
            </a:fld>
            <a:endParaRPr lang="en-US" altLang="en-US"/>
          </a:p>
        </p:txBody>
      </p:sp>
    </p:spTree>
    <p:extLst>
      <p:ext uri="{BB962C8B-B14F-4D97-AF65-F5344CB8AC3E}">
        <p14:creationId xmlns:p14="http://schemas.microsoft.com/office/powerpoint/2010/main" val="26009116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219200" y="4876800"/>
            <a:ext cx="9975701" cy="457200"/>
          </a:xfrm>
        </p:spPr>
        <p:txBody>
          <a:bodyPr anchor="t">
            <a:noAutofit/>
            <a:sp3d prstMaterial="softEdge">
              <a:bevelT w="0" h="0"/>
            </a:sp3d>
          </a:bodyPr>
          <a:lstStyle>
            <a:lvl1pPr algn="r">
              <a:buNone/>
              <a:defRPr sz="2500" b="0">
                <a:solidFill>
                  <a:schemeClr val="accent1"/>
                </a:solidFill>
                <a:effectLst/>
              </a:defRPr>
            </a:lvl1pPr>
            <a:extLst/>
          </a:lstStyle>
          <a:p>
            <a:r>
              <a:rPr lang="en-US"/>
              <a:t>Click to edit Master title style</a:t>
            </a:r>
          </a:p>
        </p:txBody>
      </p:sp>
      <p:sp>
        <p:nvSpPr>
          <p:cNvPr id="3" name="Text Placeholder 2"/>
          <p:cNvSpPr>
            <a:spLocks noGrp="1"/>
          </p:cNvSpPr>
          <p:nvPr>
            <p:ph type="body" idx="2"/>
          </p:nvPr>
        </p:nvSpPr>
        <p:spPr>
          <a:xfrm>
            <a:off x="5892800" y="5355102"/>
            <a:ext cx="5299456"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a:r>
              <a:rPr lang="en-US"/>
              <a:t>Click to edit Master text styles</a:t>
            </a:r>
          </a:p>
        </p:txBody>
      </p:sp>
      <p:sp>
        <p:nvSpPr>
          <p:cNvPr id="4" name="Content Placeholder 3"/>
          <p:cNvSpPr>
            <a:spLocks noGrp="1"/>
          </p:cNvSpPr>
          <p:nvPr>
            <p:ph sz="half" idx="1"/>
          </p:nvPr>
        </p:nvSpPr>
        <p:spPr>
          <a:xfrm>
            <a:off x="1219200" y="274320"/>
            <a:ext cx="9973056" cy="4572000"/>
          </a:xfrm>
        </p:spPr>
        <p:txBody>
          <a:bodyPr/>
          <a:lstStyle>
            <a:lvl1pPr>
              <a:defRPr sz="3200"/>
            </a:lvl1pPr>
            <a:lvl2pPr>
              <a:defRPr sz="2800"/>
            </a:lvl2pPr>
            <a:lvl3pPr>
              <a:defRPr sz="2400"/>
            </a:lvl3pPr>
            <a:lvl4pPr>
              <a:defRPr sz="2000"/>
            </a:lvl4pPr>
            <a:lvl5pPr>
              <a:defRPr sz="20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DD88160-CFE0-45AC-AF87-DD24DAD2F6CB}"/>
              </a:ext>
            </a:extLst>
          </p:cNvPr>
          <p:cNvSpPr>
            <a:spLocks noGrp="1"/>
          </p:cNvSpPr>
          <p:nvPr>
            <p:ph type="dt" sz="half" idx="10"/>
          </p:nvPr>
        </p:nvSpPr>
        <p:spPr/>
        <p:txBody>
          <a:bodyPr/>
          <a:lstStyle>
            <a:lvl1pPr>
              <a:defRPr/>
            </a:lvl1pPr>
            <a:extLst/>
          </a:lstStyle>
          <a:p>
            <a:pPr>
              <a:defRPr/>
            </a:pPr>
            <a:r>
              <a:rPr lang="en-US"/>
              <a:t>Saturday, 10/07/2017 </a:t>
            </a:r>
          </a:p>
        </p:txBody>
      </p:sp>
      <p:sp>
        <p:nvSpPr>
          <p:cNvPr id="6" name="Footer Placeholder 5">
            <a:extLst>
              <a:ext uri="{FF2B5EF4-FFF2-40B4-BE49-F238E27FC236}">
                <a16:creationId xmlns:a16="http://schemas.microsoft.com/office/drawing/2014/main" id="{A620B346-4E6F-49F0-AC5C-D374C1FDC01B}"/>
              </a:ext>
            </a:extLst>
          </p:cNvPr>
          <p:cNvSpPr>
            <a:spLocks noGrp="1"/>
          </p:cNvSpPr>
          <p:nvPr>
            <p:ph type="ftr" sz="quarter" idx="11"/>
          </p:nvPr>
        </p:nvSpPr>
        <p:spPr/>
        <p:txBody>
          <a:bodyPr/>
          <a:lstStyle>
            <a:lvl1pPr>
              <a:defRPr/>
            </a:lvl1pPr>
            <a:extLst/>
          </a:lstStyle>
          <a:p>
            <a:pPr>
              <a:defRPr/>
            </a:pPr>
            <a:r>
              <a:rPr lang="en-US"/>
              <a:t>SIES GST, Nerul</a:t>
            </a:r>
          </a:p>
        </p:txBody>
      </p:sp>
      <p:sp>
        <p:nvSpPr>
          <p:cNvPr id="7" name="Slide Number Placeholder 6">
            <a:extLst>
              <a:ext uri="{FF2B5EF4-FFF2-40B4-BE49-F238E27FC236}">
                <a16:creationId xmlns:a16="http://schemas.microsoft.com/office/drawing/2014/main" id="{6ED3A4A4-0A84-41A7-9822-C6B0B9637C25}"/>
              </a:ext>
            </a:extLst>
          </p:cNvPr>
          <p:cNvSpPr>
            <a:spLocks noGrp="1"/>
          </p:cNvSpPr>
          <p:nvPr>
            <p:ph type="sldNum" sz="quarter" idx="12"/>
          </p:nvPr>
        </p:nvSpPr>
        <p:spPr/>
        <p:txBody>
          <a:bodyPr/>
          <a:lstStyle>
            <a:lvl1pPr>
              <a:defRPr smtClean="0"/>
            </a:lvl1pPr>
          </a:lstStyle>
          <a:p>
            <a:pPr>
              <a:defRPr/>
            </a:pPr>
            <a:fld id="{697A9E10-26FB-4258-99A3-0D861F67E8D0}" type="slidenum">
              <a:rPr lang="en-US" altLang="en-US"/>
              <a:pPr>
                <a:defRPr/>
              </a:pPr>
              <a:t>‹#›</a:t>
            </a:fld>
            <a:endParaRPr lang="en-US" altLang="en-US"/>
          </a:p>
        </p:txBody>
      </p:sp>
    </p:spTree>
    <p:extLst>
      <p:ext uri="{BB962C8B-B14F-4D97-AF65-F5344CB8AC3E}">
        <p14:creationId xmlns:p14="http://schemas.microsoft.com/office/powerpoint/2010/main" val="917658251"/>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5" name="Freeform 4">
            <a:extLst>
              <a:ext uri="{FF2B5EF4-FFF2-40B4-BE49-F238E27FC236}">
                <a16:creationId xmlns:a16="http://schemas.microsoft.com/office/drawing/2014/main" id="{673010B4-3790-4DD6-8702-9F2EC464238E}"/>
              </a:ext>
            </a:extLst>
          </p:cNvPr>
          <p:cNvSpPr>
            <a:spLocks/>
          </p:cNvSpPr>
          <p:nvPr/>
        </p:nvSpPr>
        <p:spPr bwMode="auto">
          <a:xfrm>
            <a:off x="954617" y="5002214"/>
            <a:ext cx="5069416" cy="1443037"/>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329" y="347"/>
                </a:moveTo>
                <a:lnTo>
                  <a:pt x="7156" y="682"/>
                </a:lnTo>
                <a:lnTo>
                  <a:pt x="5229" y="682"/>
                </a:lnTo>
                <a:lnTo>
                  <a:pt x="-328" y="345"/>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a:lstStyle/>
          <a:p>
            <a:pPr eaLnBrk="1" fontAlgn="auto" hangingPunct="1">
              <a:spcBef>
                <a:spcPts val="0"/>
              </a:spcBef>
              <a:spcAft>
                <a:spcPts val="0"/>
              </a:spcAft>
              <a:defRPr/>
            </a:pPr>
            <a:endParaRPr lang="en-US" sz="1800">
              <a:latin typeface="+mn-lt"/>
              <a:cs typeface="+mn-cs"/>
            </a:endParaRPr>
          </a:p>
        </p:txBody>
      </p:sp>
      <p:sp>
        <p:nvSpPr>
          <p:cNvPr id="6" name="Freeform 15"/>
          <p:cNvSpPr>
            <a:spLocks/>
          </p:cNvSpPr>
          <p:nvPr/>
        </p:nvSpPr>
        <p:spPr bwMode="auto">
          <a:xfrm>
            <a:off x="-71966" y="5784850"/>
            <a:ext cx="5069417" cy="838200"/>
          </a:xfrm>
          <a:custGeom>
            <a:avLst/>
            <a:gdLst>
              <a:gd name="T0" fmla="*/ 0 w 5760"/>
              <a:gd name="T1" fmla="*/ 0 h 528"/>
              <a:gd name="T2" fmla="*/ 5760 w 5760"/>
              <a:gd name="T3" fmla="*/ 0 h 528"/>
              <a:gd name="T4" fmla="*/ 5760 w 5760"/>
              <a:gd name="T5" fmla="*/ 528 h 528"/>
              <a:gd name="T6" fmla="*/ 48 w 5760"/>
              <a:gd name="T7" fmla="*/ 0 h 528"/>
              <a:gd name="T8" fmla="*/ 0 60000 65536"/>
              <a:gd name="T9" fmla="*/ 0 60000 65536"/>
              <a:gd name="T10" fmla="*/ 0 60000 65536"/>
              <a:gd name="T11" fmla="*/ 0 60000 65536"/>
              <a:gd name="T12" fmla="*/ 0 w 5760"/>
              <a:gd name="T13" fmla="*/ 0 h 528"/>
              <a:gd name="T14" fmla="*/ 5760 w 5760"/>
              <a:gd name="T15" fmla="*/ 528 h 528"/>
            </a:gdLst>
            <a:ahLst/>
            <a:cxnLst>
              <a:cxn ang="T8">
                <a:pos x="T0" y="T1"/>
              </a:cxn>
              <a:cxn ang="T9">
                <a:pos x="T2" y="T3"/>
              </a:cxn>
              <a:cxn ang="T10">
                <a:pos x="T4" y="T5"/>
              </a:cxn>
              <a:cxn ang="T11">
                <a:pos x="T6" y="T7"/>
              </a:cxn>
            </a:cxnLst>
            <a:rect l="T12" t="T13" r="T14" b="T15"/>
            <a:pathLst>
              <a:path w="5760" h="528">
                <a:moveTo>
                  <a:pt x="817" y="97"/>
                </a:moveTo>
                <a:lnTo>
                  <a:pt x="6408" y="682"/>
                </a:lnTo>
                <a:lnTo>
                  <a:pt x="5232" y="685"/>
                </a:lnTo>
                <a:lnTo>
                  <a:pt x="829" y="101"/>
                </a:lnTo>
              </a:path>
            </a:pathLst>
          </a:custGeom>
          <a:solidFill>
            <a:srgbClr val="000000"/>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a:lstStyle/>
          <a:p>
            <a:endParaRPr lang="en-IN" sz="1800"/>
          </a:p>
        </p:txBody>
      </p:sp>
      <p:sp>
        <p:nvSpPr>
          <p:cNvPr id="7" name="Right Triangle 6">
            <a:extLst>
              <a:ext uri="{FF2B5EF4-FFF2-40B4-BE49-F238E27FC236}">
                <a16:creationId xmlns:a16="http://schemas.microsoft.com/office/drawing/2014/main" id="{0FDDA280-FE9E-4ECB-AA47-E362B52A45CE}"/>
              </a:ext>
            </a:extLst>
          </p:cNvPr>
          <p:cNvSpPr>
            <a:spLocks/>
          </p:cNvSpPr>
          <p:nvPr/>
        </p:nvSpPr>
        <p:spPr bwMode="auto">
          <a:xfrm>
            <a:off x="-8056" y="5791253"/>
            <a:ext cx="4536419" cy="1080868"/>
          </a:xfrm>
          <a:prstGeom prst="rtTriangle">
            <a:avLst/>
          </a:prstGeom>
          <a:blipFill>
            <a:blip r:embed="rId4">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cxnSp>
        <p:nvCxnSpPr>
          <p:cNvPr id="8" name="Straight Connector 7">
            <a:extLst>
              <a:ext uri="{FF2B5EF4-FFF2-40B4-BE49-F238E27FC236}">
                <a16:creationId xmlns:a16="http://schemas.microsoft.com/office/drawing/2014/main" id="{599F9B9E-9F01-4B5F-BFAD-C19EC7C48784}"/>
              </a:ext>
            </a:extLst>
          </p:cNvPr>
          <p:cNvCxnSpPr/>
          <p:nvPr/>
        </p:nvCxnSpPr>
        <p:spPr>
          <a:xfrm>
            <a:off x="-12316" y="5787739"/>
            <a:ext cx="454067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Chevron 8">
            <a:extLst>
              <a:ext uri="{FF2B5EF4-FFF2-40B4-BE49-F238E27FC236}">
                <a16:creationId xmlns:a16="http://schemas.microsoft.com/office/drawing/2014/main" id="{4971B512-4081-473D-BD09-F4F43E3D25BF}"/>
              </a:ext>
            </a:extLst>
          </p:cNvPr>
          <p:cNvSpPr/>
          <p:nvPr/>
        </p:nvSpPr>
        <p:spPr>
          <a:xfrm>
            <a:off x="11552768" y="4987925"/>
            <a:ext cx="243417"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eaLnBrk="1" fontAlgn="auto" hangingPunct="1">
              <a:spcBef>
                <a:spcPts val="0"/>
              </a:spcBef>
              <a:spcAft>
                <a:spcPts val="0"/>
              </a:spcAft>
              <a:defRPr/>
            </a:pPr>
            <a:endParaRPr lang="en-US" sz="1800"/>
          </a:p>
        </p:txBody>
      </p:sp>
      <p:sp>
        <p:nvSpPr>
          <p:cNvPr id="10" name="Chevron 9">
            <a:extLst>
              <a:ext uri="{FF2B5EF4-FFF2-40B4-BE49-F238E27FC236}">
                <a16:creationId xmlns:a16="http://schemas.microsoft.com/office/drawing/2014/main" id="{75E4025D-4A24-4809-9870-433B60B29A7F}"/>
              </a:ext>
            </a:extLst>
          </p:cNvPr>
          <p:cNvSpPr/>
          <p:nvPr/>
        </p:nvSpPr>
        <p:spPr>
          <a:xfrm>
            <a:off x="11303001" y="4987925"/>
            <a:ext cx="243417"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eaLnBrk="1" fontAlgn="auto" hangingPunct="1">
              <a:spcBef>
                <a:spcPts val="0"/>
              </a:spcBef>
              <a:spcAft>
                <a:spcPts val="0"/>
              </a:spcAft>
              <a:defRPr/>
            </a:pPr>
            <a:endParaRPr lang="en-US" sz="1800"/>
          </a:p>
        </p:txBody>
      </p:sp>
      <p:sp>
        <p:nvSpPr>
          <p:cNvPr id="4" name="Text Placeholder 3"/>
          <p:cNvSpPr>
            <a:spLocks noGrp="1"/>
          </p:cNvSpPr>
          <p:nvPr>
            <p:ph type="body" sz="half" idx="2"/>
          </p:nvPr>
        </p:nvSpPr>
        <p:spPr>
          <a:xfrm>
            <a:off x="1521643" y="5443402"/>
            <a:ext cx="9550400" cy="648232"/>
          </a:xfrm>
          <a:noFill/>
        </p:spPr>
        <p:txBody>
          <a:bodyPr tIns="0"/>
          <a:lstStyle>
            <a:lvl1pPr marL="0" marR="18288" indent="0" algn="r">
              <a:buNone/>
              <a:defRPr sz="1400"/>
            </a:lvl1pPr>
            <a:lvl2pPr>
              <a:defRPr sz="1200"/>
            </a:lvl2pPr>
            <a:lvl3pPr>
              <a:defRPr sz="1000"/>
            </a:lvl3pPr>
            <a:lvl4pPr>
              <a:defRPr sz="900"/>
            </a:lvl4pPr>
            <a:lvl5pPr>
              <a:defRPr sz="900"/>
            </a:lvl5pPr>
            <a:extLst/>
          </a:lstStyle>
          <a:p>
            <a:pPr lvl="0"/>
            <a:r>
              <a:rPr lang="en-US"/>
              <a:t>Click to edit Master text styles</a:t>
            </a:r>
          </a:p>
        </p:txBody>
      </p:sp>
      <p:sp>
        <p:nvSpPr>
          <p:cNvPr id="3" name="Picture Placeholder 2"/>
          <p:cNvSpPr>
            <a:spLocks noGrp="1"/>
          </p:cNvSpPr>
          <p:nvPr>
            <p:ph type="pic" idx="1"/>
          </p:nvPr>
        </p:nvSpPr>
        <p:spPr>
          <a:xfrm>
            <a:off x="304800" y="189968"/>
            <a:ext cx="11582400" cy="4389120"/>
          </a:xfrm>
          <a:prstGeom prst="rect">
            <a:avLst/>
          </a:prstGeom>
          <a:solidFill>
            <a:schemeClr val="bg2"/>
          </a:solidFill>
          <a:ln>
            <a:solidFill>
              <a:schemeClr val="bg1"/>
            </a:solidFill>
          </a:ln>
          <a:effectLst>
            <a:innerShdw blurRad="95250">
              <a:srgbClr val="000000"/>
            </a:innerShdw>
          </a:effectLst>
        </p:spPr>
        <p:txBody>
          <a:bodyPr>
            <a:normAutofit/>
          </a:bodyPr>
          <a:lstStyle>
            <a:lvl1pPr marL="0" indent="0">
              <a:buNone/>
              <a:defRPr sz="3200"/>
            </a:lvl1pPr>
            <a:extLst/>
          </a:lstStyle>
          <a:p>
            <a:pPr lvl="0"/>
            <a:r>
              <a:rPr lang="en-US" noProof="0"/>
              <a:t>Click icon to add picture</a:t>
            </a:r>
            <a:endParaRPr lang="en-US" noProof="0" dirty="0"/>
          </a:p>
        </p:txBody>
      </p:sp>
      <p:sp>
        <p:nvSpPr>
          <p:cNvPr id="2" name="Title 1"/>
          <p:cNvSpPr>
            <a:spLocks noGrp="1"/>
          </p:cNvSpPr>
          <p:nvPr>
            <p:ph type="title"/>
          </p:nvPr>
        </p:nvSpPr>
        <p:spPr>
          <a:xfrm>
            <a:off x="304800" y="4865122"/>
            <a:ext cx="10767243"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lang="en-US"/>
              <a:t>Click to edit Master title style</a:t>
            </a:r>
          </a:p>
        </p:txBody>
      </p:sp>
      <p:sp>
        <p:nvSpPr>
          <p:cNvPr id="11" name="Date Placeholder 4">
            <a:extLst>
              <a:ext uri="{FF2B5EF4-FFF2-40B4-BE49-F238E27FC236}">
                <a16:creationId xmlns:a16="http://schemas.microsoft.com/office/drawing/2014/main" id="{CE3C341F-568A-407A-8B8B-8CB88A023B67}"/>
              </a:ext>
            </a:extLst>
          </p:cNvPr>
          <p:cNvSpPr>
            <a:spLocks noGrp="1"/>
          </p:cNvSpPr>
          <p:nvPr>
            <p:ph type="dt" sz="half" idx="10"/>
          </p:nvPr>
        </p:nvSpPr>
        <p:spPr/>
        <p:txBody>
          <a:bodyPr/>
          <a:lstStyle>
            <a:lvl1pPr>
              <a:defRPr>
                <a:solidFill>
                  <a:schemeClr val="tx1"/>
                </a:solidFill>
              </a:defRPr>
            </a:lvl1pPr>
            <a:extLst/>
          </a:lstStyle>
          <a:p>
            <a:pPr>
              <a:defRPr/>
            </a:pPr>
            <a:r>
              <a:rPr lang="en-US"/>
              <a:t>Saturday, 10/07/2017 </a:t>
            </a:r>
          </a:p>
        </p:txBody>
      </p:sp>
      <p:sp>
        <p:nvSpPr>
          <p:cNvPr id="12" name="Footer Placeholder 5">
            <a:extLst>
              <a:ext uri="{FF2B5EF4-FFF2-40B4-BE49-F238E27FC236}">
                <a16:creationId xmlns:a16="http://schemas.microsoft.com/office/drawing/2014/main" id="{C82A2F6C-71DB-4A58-B5E9-6069C66CEB07}"/>
              </a:ext>
            </a:extLst>
          </p:cNvPr>
          <p:cNvSpPr>
            <a:spLocks noGrp="1"/>
          </p:cNvSpPr>
          <p:nvPr>
            <p:ph type="ftr" sz="quarter" idx="11"/>
          </p:nvPr>
        </p:nvSpPr>
        <p:spPr/>
        <p:txBody>
          <a:bodyPr/>
          <a:lstStyle>
            <a:lvl1pPr>
              <a:defRPr>
                <a:solidFill>
                  <a:schemeClr val="tx1"/>
                </a:solidFill>
              </a:defRPr>
            </a:lvl1pPr>
            <a:extLst/>
          </a:lstStyle>
          <a:p>
            <a:pPr>
              <a:defRPr/>
            </a:pPr>
            <a:r>
              <a:rPr lang="en-US"/>
              <a:t>SIES GST, Nerul</a:t>
            </a:r>
          </a:p>
        </p:txBody>
      </p:sp>
      <p:sp>
        <p:nvSpPr>
          <p:cNvPr id="13" name="Slide Number Placeholder 6">
            <a:extLst>
              <a:ext uri="{FF2B5EF4-FFF2-40B4-BE49-F238E27FC236}">
                <a16:creationId xmlns:a16="http://schemas.microsoft.com/office/drawing/2014/main" id="{D5A03F8B-0A0C-4939-9FD6-6D66DA996698}"/>
              </a:ext>
            </a:extLst>
          </p:cNvPr>
          <p:cNvSpPr>
            <a:spLocks noGrp="1"/>
          </p:cNvSpPr>
          <p:nvPr>
            <p:ph type="sldNum" sz="quarter" idx="12"/>
          </p:nvPr>
        </p:nvSpPr>
        <p:spPr/>
        <p:txBody>
          <a:bodyPr/>
          <a:lstStyle>
            <a:lvl1pPr>
              <a:defRPr smtClean="0"/>
            </a:lvl1pPr>
          </a:lstStyle>
          <a:p>
            <a:pPr>
              <a:defRPr/>
            </a:pPr>
            <a:fld id="{EE4062C2-85E7-4555-AF2F-4835BDDECC7F}" type="slidenum">
              <a:rPr lang="en-US" altLang="en-US"/>
              <a:pPr>
                <a:defRPr/>
              </a:pPr>
              <a:t>‹#›</a:t>
            </a:fld>
            <a:endParaRPr lang="en-US" altLang="en-US"/>
          </a:p>
        </p:txBody>
      </p:sp>
    </p:spTree>
    <p:extLst>
      <p:ext uri="{BB962C8B-B14F-4D97-AF65-F5344CB8AC3E}">
        <p14:creationId xmlns:p14="http://schemas.microsoft.com/office/powerpoint/2010/main" val="2082222167"/>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Freeform 12">
            <a:extLst>
              <a:ext uri="{FF2B5EF4-FFF2-40B4-BE49-F238E27FC236}">
                <a16:creationId xmlns:a16="http://schemas.microsoft.com/office/drawing/2014/main" id="{F801D1E1-BB58-44FB-B294-059750DD0BA6}"/>
              </a:ext>
            </a:extLst>
          </p:cNvPr>
          <p:cNvSpPr>
            <a:spLocks/>
          </p:cNvSpPr>
          <p:nvPr/>
        </p:nvSpPr>
        <p:spPr bwMode="auto">
          <a:xfrm>
            <a:off x="954617" y="5002214"/>
            <a:ext cx="5069416" cy="1443037"/>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329" y="347"/>
                </a:moveTo>
                <a:lnTo>
                  <a:pt x="7156" y="682"/>
                </a:lnTo>
                <a:lnTo>
                  <a:pt x="5229" y="682"/>
                </a:lnTo>
                <a:lnTo>
                  <a:pt x="-328" y="345"/>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a:lstStyle/>
          <a:p>
            <a:pPr eaLnBrk="1" fontAlgn="auto" hangingPunct="1">
              <a:spcBef>
                <a:spcPts val="0"/>
              </a:spcBef>
              <a:spcAft>
                <a:spcPts val="0"/>
              </a:spcAft>
              <a:defRPr/>
            </a:pPr>
            <a:endParaRPr lang="en-US" sz="1800">
              <a:latin typeface="+mn-lt"/>
              <a:cs typeface="+mn-cs"/>
            </a:endParaRPr>
          </a:p>
        </p:txBody>
      </p:sp>
      <p:sp>
        <p:nvSpPr>
          <p:cNvPr id="1027" name="Freeform 11"/>
          <p:cNvSpPr>
            <a:spLocks/>
          </p:cNvSpPr>
          <p:nvPr/>
        </p:nvSpPr>
        <p:spPr bwMode="auto">
          <a:xfrm>
            <a:off x="-71966" y="5784850"/>
            <a:ext cx="5069417" cy="838200"/>
          </a:xfrm>
          <a:custGeom>
            <a:avLst/>
            <a:gdLst>
              <a:gd name="T0" fmla="*/ 0 w 5760"/>
              <a:gd name="T1" fmla="*/ 0 h 528"/>
              <a:gd name="T2" fmla="*/ 5760 w 5760"/>
              <a:gd name="T3" fmla="*/ 0 h 528"/>
              <a:gd name="T4" fmla="*/ 5760 w 5760"/>
              <a:gd name="T5" fmla="*/ 528 h 528"/>
              <a:gd name="T6" fmla="*/ 48 w 5760"/>
              <a:gd name="T7" fmla="*/ 0 h 528"/>
              <a:gd name="T8" fmla="*/ 0 60000 65536"/>
              <a:gd name="T9" fmla="*/ 0 60000 65536"/>
              <a:gd name="T10" fmla="*/ 0 60000 65536"/>
              <a:gd name="T11" fmla="*/ 0 60000 65536"/>
              <a:gd name="T12" fmla="*/ 0 w 5760"/>
              <a:gd name="T13" fmla="*/ 0 h 528"/>
              <a:gd name="T14" fmla="*/ 5760 w 5760"/>
              <a:gd name="T15" fmla="*/ 528 h 528"/>
            </a:gdLst>
            <a:ahLst/>
            <a:cxnLst>
              <a:cxn ang="T8">
                <a:pos x="T0" y="T1"/>
              </a:cxn>
              <a:cxn ang="T9">
                <a:pos x="T2" y="T3"/>
              </a:cxn>
              <a:cxn ang="T10">
                <a:pos x="T4" y="T5"/>
              </a:cxn>
              <a:cxn ang="T11">
                <a:pos x="T6" y="T7"/>
              </a:cxn>
            </a:cxnLst>
            <a:rect l="T12" t="T13" r="T14" b="T15"/>
            <a:pathLst>
              <a:path w="5760" h="528">
                <a:moveTo>
                  <a:pt x="817" y="97"/>
                </a:moveTo>
                <a:lnTo>
                  <a:pt x="6408" y="682"/>
                </a:lnTo>
                <a:lnTo>
                  <a:pt x="5232" y="685"/>
                </a:lnTo>
                <a:lnTo>
                  <a:pt x="829" y="101"/>
                </a:lnTo>
              </a:path>
            </a:pathLst>
          </a:custGeom>
          <a:solidFill>
            <a:srgbClr val="000000"/>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a:lstStyle/>
          <a:p>
            <a:endParaRPr lang="en-IN" sz="1800"/>
          </a:p>
        </p:txBody>
      </p:sp>
      <p:sp>
        <p:nvSpPr>
          <p:cNvPr id="14" name="Right Triangle 13">
            <a:extLst>
              <a:ext uri="{FF2B5EF4-FFF2-40B4-BE49-F238E27FC236}">
                <a16:creationId xmlns:a16="http://schemas.microsoft.com/office/drawing/2014/main" id="{BC391D09-70CB-4DCA-A13A-DF62D7B5321F}"/>
              </a:ext>
            </a:extLst>
          </p:cNvPr>
          <p:cNvSpPr>
            <a:spLocks/>
          </p:cNvSpPr>
          <p:nvPr/>
        </p:nvSpPr>
        <p:spPr bwMode="auto">
          <a:xfrm>
            <a:off x="-8056" y="5791253"/>
            <a:ext cx="4536419"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cxnSp>
        <p:nvCxnSpPr>
          <p:cNvPr id="15" name="Straight Connector 14">
            <a:extLst>
              <a:ext uri="{FF2B5EF4-FFF2-40B4-BE49-F238E27FC236}">
                <a16:creationId xmlns:a16="http://schemas.microsoft.com/office/drawing/2014/main" id="{12F1FFFB-C16B-41EF-899C-060E74C31344}"/>
              </a:ext>
            </a:extLst>
          </p:cNvPr>
          <p:cNvCxnSpPr/>
          <p:nvPr/>
        </p:nvCxnSpPr>
        <p:spPr>
          <a:xfrm>
            <a:off x="-12316" y="5787739"/>
            <a:ext cx="454067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a:extLst>
              <a:ext uri="{FF2B5EF4-FFF2-40B4-BE49-F238E27FC236}">
                <a16:creationId xmlns:a16="http://schemas.microsoft.com/office/drawing/2014/main" id="{23AAC738-C1CB-4BE3-875A-51E6A51C97B5}"/>
              </a:ext>
            </a:extLst>
          </p:cNvPr>
          <p:cNvSpPr>
            <a:spLocks noGrp="1"/>
          </p:cNvSpPr>
          <p:nvPr>
            <p:ph type="title"/>
          </p:nvPr>
        </p:nvSpPr>
        <p:spPr>
          <a:xfrm>
            <a:off x="609600" y="274638"/>
            <a:ext cx="10972800" cy="1143000"/>
          </a:xfrm>
          <a:prstGeom prst="rect">
            <a:avLst/>
          </a:prstGeom>
        </p:spPr>
        <p:txBody>
          <a:bodyPr vert="horz" anchor="ctr">
            <a:normAutofit/>
            <a:scene3d>
              <a:camera prst="orthographicFront"/>
              <a:lightRig rig="soft" dir="t"/>
            </a:scene3d>
            <a:sp3d prstMaterial="softEdge">
              <a:bevelT w="25400" h="25400"/>
            </a:sp3d>
          </a:bodyPr>
          <a:lstStyle/>
          <a:p>
            <a:r>
              <a:rPr lang="en-US"/>
              <a:t>Click to edit Master title style</a:t>
            </a:r>
          </a:p>
        </p:txBody>
      </p:sp>
      <p:sp>
        <p:nvSpPr>
          <p:cNvPr id="1033" name="Text Placeholder 29"/>
          <p:cNvSpPr>
            <a:spLocks noGrp="1"/>
          </p:cNvSpPr>
          <p:nvPr>
            <p:ph type="body" idx="1"/>
          </p:nvPr>
        </p:nvSpPr>
        <p:spPr bwMode="auto">
          <a:xfrm>
            <a:off x="609600" y="1481138"/>
            <a:ext cx="109728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 name="Date Placeholder 9">
            <a:extLst>
              <a:ext uri="{FF2B5EF4-FFF2-40B4-BE49-F238E27FC236}">
                <a16:creationId xmlns:a16="http://schemas.microsoft.com/office/drawing/2014/main" id="{9312AB4A-6610-4B75-8495-89A97BFBEE29}"/>
              </a:ext>
            </a:extLst>
          </p:cNvPr>
          <p:cNvSpPr>
            <a:spLocks noGrp="1"/>
          </p:cNvSpPr>
          <p:nvPr>
            <p:ph type="dt" sz="half" idx="2"/>
          </p:nvPr>
        </p:nvSpPr>
        <p:spPr>
          <a:xfrm>
            <a:off x="8970433" y="6408739"/>
            <a:ext cx="2559051" cy="365125"/>
          </a:xfrm>
          <a:prstGeom prst="rect">
            <a:avLst/>
          </a:prstGeom>
        </p:spPr>
        <p:txBody>
          <a:bodyPr vert="horz" anchor="b"/>
          <a:lstStyle>
            <a:lvl1pPr algn="l" eaLnBrk="1" fontAlgn="auto" latinLnBrk="0" hangingPunct="1">
              <a:spcBef>
                <a:spcPts val="0"/>
              </a:spcBef>
              <a:spcAft>
                <a:spcPts val="0"/>
              </a:spcAft>
              <a:defRPr kumimoji="0" sz="1000">
                <a:solidFill>
                  <a:schemeClr val="tx1"/>
                </a:solidFill>
                <a:latin typeface="+mn-lt"/>
                <a:cs typeface="+mn-cs"/>
              </a:defRPr>
            </a:lvl1pPr>
            <a:extLst/>
          </a:lstStyle>
          <a:p>
            <a:pPr>
              <a:defRPr/>
            </a:pPr>
            <a:r>
              <a:rPr lang="en-US"/>
              <a:t>Saturday, 10/07/2017 </a:t>
            </a:r>
          </a:p>
        </p:txBody>
      </p:sp>
      <p:sp>
        <p:nvSpPr>
          <p:cNvPr id="22" name="Footer Placeholder 21">
            <a:extLst>
              <a:ext uri="{FF2B5EF4-FFF2-40B4-BE49-F238E27FC236}">
                <a16:creationId xmlns:a16="http://schemas.microsoft.com/office/drawing/2014/main" id="{335B4670-59A8-4BCD-9806-FD6C16D8D3A8}"/>
              </a:ext>
            </a:extLst>
          </p:cNvPr>
          <p:cNvSpPr>
            <a:spLocks noGrp="1"/>
          </p:cNvSpPr>
          <p:nvPr>
            <p:ph type="ftr" sz="quarter" idx="3"/>
          </p:nvPr>
        </p:nvSpPr>
        <p:spPr>
          <a:xfrm>
            <a:off x="5839884" y="6408739"/>
            <a:ext cx="3134783" cy="365125"/>
          </a:xfrm>
          <a:prstGeom prst="rect">
            <a:avLst/>
          </a:prstGeom>
        </p:spPr>
        <p:txBody>
          <a:bodyPr vert="horz" anchor="b"/>
          <a:lstStyle>
            <a:lvl1pPr algn="r" eaLnBrk="1" fontAlgn="auto" latinLnBrk="0" hangingPunct="1">
              <a:spcBef>
                <a:spcPts val="0"/>
              </a:spcBef>
              <a:spcAft>
                <a:spcPts val="0"/>
              </a:spcAft>
              <a:defRPr kumimoji="0" sz="1000">
                <a:solidFill>
                  <a:schemeClr val="tx1"/>
                </a:solidFill>
                <a:latin typeface="+mn-lt"/>
                <a:cs typeface="+mn-cs"/>
              </a:defRPr>
            </a:lvl1pPr>
            <a:extLst/>
          </a:lstStyle>
          <a:p>
            <a:pPr>
              <a:defRPr/>
            </a:pPr>
            <a:r>
              <a:rPr lang="en-US"/>
              <a:t>SIES GST, Nerul</a:t>
            </a:r>
          </a:p>
        </p:txBody>
      </p:sp>
      <p:sp>
        <p:nvSpPr>
          <p:cNvPr id="18" name="Slide Number Placeholder 17">
            <a:extLst>
              <a:ext uri="{FF2B5EF4-FFF2-40B4-BE49-F238E27FC236}">
                <a16:creationId xmlns:a16="http://schemas.microsoft.com/office/drawing/2014/main" id="{1EBCC5CB-3B70-40E3-BDB8-90C71CB2F9C1}"/>
              </a:ext>
            </a:extLst>
          </p:cNvPr>
          <p:cNvSpPr>
            <a:spLocks noGrp="1"/>
          </p:cNvSpPr>
          <p:nvPr>
            <p:ph type="sldNum" sz="quarter" idx="4"/>
          </p:nvPr>
        </p:nvSpPr>
        <p:spPr>
          <a:xfrm>
            <a:off x="11529484" y="6408739"/>
            <a:ext cx="488949" cy="365125"/>
          </a:xfrm>
          <a:prstGeom prst="rect">
            <a:avLst/>
          </a:prstGeom>
        </p:spPr>
        <p:txBody>
          <a:bodyPr vert="horz" wrap="square" lIns="91440" tIns="45720" rIns="91440" bIns="45720" numCol="1" anchor="b" anchorCtr="0" compatLnSpc="1">
            <a:prstTxWarp prst="textNoShape">
              <a:avLst/>
            </a:prstTxWarp>
          </a:bodyPr>
          <a:lstStyle>
            <a:lvl1pPr algn="r" eaLnBrk="1" hangingPunct="1">
              <a:defRPr sz="1000" smtClean="0">
                <a:latin typeface="Lucida Sans Unicode" panose="020B0602030504020204" pitchFamily="34" charset="0"/>
              </a:defRPr>
            </a:lvl1pPr>
          </a:lstStyle>
          <a:p>
            <a:pPr>
              <a:defRPr/>
            </a:pPr>
            <a:fld id="{31B48FE3-7440-48E9-A331-D045B4356415}" type="slidenum">
              <a:rPr lang="en-US" altLang="en-US"/>
              <a:pPr>
                <a:defRPr/>
              </a:pPr>
              <a:t>‹#›</a:t>
            </a:fld>
            <a:endParaRPr lang="en-US" altLang="en-US"/>
          </a:p>
        </p:txBody>
      </p:sp>
    </p:spTree>
    <p:extLst>
      <p:ext uri="{BB962C8B-B14F-4D97-AF65-F5344CB8AC3E}">
        <p14:creationId xmlns:p14="http://schemas.microsoft.com/office/powerpoint/2010/main" val="31614609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rtl="0" eaLnBrk="0" fontAlgn="base" hangingPunct="0">
        <a:spcBef>
          <a:spcPct val="0"/>
        </a:spcBef>
        <a:spcAft>
          <a:spcPct val="0"/>
        </a:spcAft>
        <a:defRPr sz="4100" b="1" kern="1200">
          <a:solidFill>
            <a:schemeClr val="tx2"/>
          </a:solidFill>
          <a:effectLst>
            <a:outerShdw blurRad="31750" dist="25400" dir="5400000" algn="tl" rotWithShape="0">
              <a:srgbClr val="000000">
                <a:alpha val="25000"/>
              </a:srgbClr>
            </a:outerShdw>
          </a:effectLst>
          <a:latin typeface="+mj-lt"/>
          <a:ea typeface="+mj-ea"/>
          <a:cs typeface="+mj-cs"/>
        </a:defRPr>
      </a:lvl1pPr>
      <a:lvl2pPr algn="l" rtl="0" eaLnBrk="0" fontAlgn="base" hangingPunct="0">
        <a:spcBef>
          <a:spcPct val="0"/>
        </a:spcBef>
        <a:spcAft>
          <a:spcPct val="0"/>
        </a:spcAft>
        <a:defRPr sz="4100" b="1">
          <a:solidFill>
            <a:schemeClr val="tx2"/>
          </a:solidFill>
          <a:latin typeface="Lucida Sans Unicode" pitchFamily="34" charset="0"/>
        </a:defRPr>
      </a:lvl2pPr>
      <a:lvl3pPr algn="l" rtl="0" eaLnBrk="0" fontAlgn="base" hangingPunct="0">
        <a:spcBef>
          <a:spcPct val="0"/>
        </a:spcBef>
        <a:spcAft>
          <a:spcPct val="0"/>
        </a:spcAft>
        <a:defRPr sz="4100" b="1">
          <a:solidFill>
            <a:schemeClr val="tx2"/>
          </a:solidFill>
          <a:latin typeface="Lucida Sans Unicode" pitchFamily="34" charset="0"/>
        </a:defRPr>
      </a:lvl3pPr>
      <a:lvl4pPr algn="l" rtl="0" eaLnBrk="0" fontAlgn="base" hangingPunct="0">
        <a:spcBef>
          <a:spcPct val="0"/>
        </a:spcBef>
        <a:spcAft>
          <a:spcPct val="0"/>
        </a:spcAft>
        <a:defRPr sz="4100" b="1">
          <a:solidFill>
            <a:schemeClr val="tx2"/>
          </a:solidFill>
          <a:latin typeface="Lucida Sans Unicode" pitchFamily="34" charset="0"/>
        </a:defRPr>
      </a:lvl4pPr>
      <a:lvl5pPr algn="l" rtl="0" eaLnBrk="0" fontAlgn="base" hangingPunct="0">
        <a:spcBef>
          <a:spcPct val="0"/>
        </a:spcBef>
        <a:spcAft>
          <a:spcPct val="0"/>
        </a:spcAft>
        <a:defRPr sz="4100" b="1">
          <a:solidFill>
            <a:schemeClr val="tx2"/>
          </a:solidFill>
          <a:latin typeface="Lucida Sans Unicode" pitchFamily="34" charset="0"/>
        </a:defRPr>
      </a:lvl5pPr>
      <a:lvl6pPr marL="457200" algn="l" rtl="0" fontAlgn="base">
        <a:spcBef>
          <a:spcPct val="0"/>
        </a:spcBef>
        <a:spcAft>
          <a:spcPct val="0"/>
        </a:spcAft>
        <a:defRPr sz="4100" b="1">
          <a:solidFill>
            <a:schemeClr val="tx2"/>
          </a:solidFill>
          <a:latin typeface="Lucida Sans Unicode" pitchFamily="34" charset="0"/>
        </a:defRPr>
      </a:lvl6pPr>
      <a:lvl7pPr marL="914400" algn="l" rtl="0" fontAlgn="base">
        <a:spcBef>
          <a:spcPct val="0"/>
        </a:spcBef>
        <a:spcAft>
          <a:spcPct val="0"/>
        </a:spcAft>
        <a:defRPr sz="4100" b="1">
          <a:solidFill>
            <a:schemeClr val="tx2"/>
          </a:solidFill>
          <a:latin typeface="Lucida Sans Unicode" pitchFamily="34" charset="0"/>
        </a:defRPr>
      </a:lvl7pPr>
      <a:lvl8pPr marL="1371600" algn="l" rtl="0" fontAlgn="base">
        <a:spcBef>
          <a:spcPct val="0"/>
        </a:spcBef>
        <a:spcAft>
          <a:spcPct val="0"/>
        </a:spcAft>
        <a:defRPr sz="4100" b="1">
          <a:solidFill>
            <a:schemeClr val="tx2"/>
          </a:solidFill>
          <a:latin typeface="Lucida Sans Unicode" pitchFamily="34" charset="0"/>
        </a:defRPr>
      </a:lvl8pPr>
      <a:lvl9pPr marL="1828800" algn="l" rtl="0" fontAlgn="base">
        <a:spcBef>
          <a:spcPct val="0"/>
        </a:spcBef>
        <a:spcAft>
          <a:spcPct val="0"/>
        </a:spcAft>
        <a:defRPr sz="4100" b="1">
          <a:solidFill>
            <a:schemeClr val="tx2"/>
          </a:solidFill>
          <a:latin typeface="Lucida Sans Unicode" pitchFamily="34" charset="0"/>
        </a:defRPr>
      </a:lvl9pPr>
      <a:extLst/>
    </p:titleStyle>
    <p:bodyStyle>
      <a:lvl1pPr marL="365125" indent="-255588" algn="l" rtl="0" eaLnBrk="0" fontAlgn="base" hangingPunct="0">
        <a:spcBef>
          <a:spcPts val="400"/>
        </a:spcBef>
        <a:spcAft>
          <a:spcPct val="0"/>
        </a:spcAft>
        <a:buClr>
          <a:schemeClr val="accent1"/>
        </a:buClr>
        <a:buSzPct val="68000"/>
        <a:buFont typeface="Wingdings 3" panose="05040102010807070707" pitchFamily="18" charset="2"/>
        <a:buChar char=""/>
        <a:defRPr sz="2700" kern="1200">
          <a:solidFill>
            <a:schemeClr val="tx1"/>
          </a:solidFill>
          <a:latin typeface="+mn-lt"/>
          <a:ea typeface="+mn-ea"/>
          <a:cs typeface="+mn-cs"/>
        </a:defRPr>
      </a:lvl1pPr>
      <a:lvl2pPr marL="620713" indent="-228600" algn="l" rtl="0" eaLnBrk="0" fontAlgn="base" hangingPunct="0">
        <a:spcBef>
          <a:spcPts val="325"/>
        </a:spcBef>
        <a:spcAft>
          <a:spcPct val="0"/>
        </a:spcAft>
        <a:buClr>
          <a:schemeClr val="accent1"/>
        </a:buClr>
        <a:buFont typeface="Verdana" panose="020B0604030504040204" pitchFamily="34" charset="0"/>
        <a:buChar char="◦"/>
        <a:defRPr sz="2300" kern="1200">
          <a:solidFill>
            <a:schemeClr val="tx1"/>
          </a:solidFill>
          <a:latin typeface="+mn-lt"/>
          <a:ea typeface="+mn-ea"/>
          <a:cs typeface="+mn-cs"/>
        </a:defRPr>
      </a:lvl2pPr>
      <a:lvl3pPr marL="858838" indent="-228600" algn="l" rtl="0" eaLnBrk="0" fontAlgn="base" hangingPunct="0">
        <a:spcBef>
          <a:spcPts val="350"/>
        </a:spcBef>
        <a:spcAft>
          <a:spcPct val="0"/>
        </a:spcAft>
        <a:buClr>
          <a:schemeClr val="accent2"/>
        </a:buClr>
        <a:buSzPct val="100000"/>
        <a:buFont typeface="Wingdings 2" panose="05020102010507070707" pitchFamily="18" charset="2"/>
        <a:buChar char=""/>
        <a:defRPr sz="2100" kern="1200">
          <a:solidFill>
            <a:schemeClr val="tx1"/>
          </a:solidFill>
          <a:latin typeface="+mn-lt"/>
          <a:ea typeface="+mn-ea"/>
          <a:cs typeface="+mn-cs"/>
        </a:defRPr>
      </a:lvl3pPr>
      <a:lvl4pPr marL="1143000" indent="-228600" algn="l" rtl="0" eaLnBrk="0" fontAlgn="base" hangingPunct="0">
        <a:spcBef>
          <a:spcPts val="350"/>
        </a:spcBef>
        <a:spcAft>
          <a:spcPct val="0"/>
        </a:spcAft>
        <a:buClr>
          <a:schemeClr val="accent2"/>
        </a:buClr>
        <a:buFont typeface="Wingdings 2" panose="05020102010507070707" pitchFamily="18" charset="2"/>
        <a:buChar char=""/>
        <a:defRPr sz="1900" kern="1200">
          <a:solidFill>
            <a:schemeClr val="tx1"/>
          </a:solidFill>
          <a:latin typeface="+mn-lt"/>
          <a:ea typeface="+mn-ea"/>
          <a:cs typeface="+mn-cs"/>
        </a:defRPr>
      </a:lvl4pPr>
      <a:lvl5pPr marL="1371600" indent="-228600" algn="l" rtl="0" eaLnBrk="0" fontAlgn="base" hangingPunct="0">
        <a:spcBef>
          <a:spcPts val="350"/>
        </a:spcBef>
        <a:spcAft>
          <a:spcPct val="0"/>
        </a:spcAft>
        <a:buClr>
          <a:schemeClr val="accent2"/>
        </a:buClr>
        <a:buFont typeface="Wingdings 2" panose="05020102010507070707" pitchFamily="18" charset="2"/>
        <a:buChar char=""/>
        <a:defRPr sz="20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image" Target="../media/image4.tmp"/><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76424" y="-1188720"/>
            <a:ext cx="8782867" cy="3944984"/>
          </a:xfrm>
        </p:spPr>
        <p:txBody>
          <a:bodyPr>
            <a:normAutofit/>
          </a:bodyPr>
          <a:lstStyle/>
          <a:p>
            <a:pPr algn="ctr">
              <a:lnSpc>
                <a:spcPct val="100000"/>
              </a:lnSpc>
            </a:pPr>
            <a:r>
              <a:rPr lang="en-US" sz="2400" dirty="0">
                <a:latin typeface="Times New Roman" panose="02020603050405020304" pitchFamily="18" charset="0"/>
                <a:cs typeface="Times New Roman" panose="02020603050405020304" pitchFamily="18" charset="0"/>
              </a:rPr>
              <a:t>SMART GLOVE WITH GESTURE RECOGNITION ABILITY FOR HEARING </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AND SPEECH IMPAIRED</a:t>
            </a: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1621697" y="1681798"/>
            <a:ext cx="9292319" cy="3138396"/>
          </a:xfrm>
        </p:spPr>
        <p:txBody>
          <a:bodyPr>
            <a:normAutofit fontScale="92500" lnSpcReduction="20000"/>
          </a:bodyPr>
          <a:lstStyle/>
          <a:p>
            <a:pPr algn="ctr"/>
            <a:r>
              <a:rPr lang="en-IN" dirty="0">
                <a:latin typeface="Times New Roman" panose="02020603050405020304" pitchFamily="18" charset="0"/>
                <a:cs typeface="Times New Roman" panose="02020603050405020304" pitchFamily="18" charset="0"/>
              </a:rPr>
              <a:t>BY</a:t>
            </a:r>
          </a:p>
          <a:p>
            <a:pPr algn="ctr"/>
            <a:r>
              <a:rPr lang="en-IN" dirty="0">
                <a:latin typeface="Times New Roman" panose="02020603050405020304" pitchFamily="18" charset="0"/>
                <a:cs typeface="Times New Roman" panose="02020603050405020304" pitchFamily="18" charset="0"/>
              </a:rPr>
              <a:t>ADITI SHENOY 116A2004</a:t>
            </a:r>
          </a:p>
          <a:p>
            <a:pPr algn="ctr"/>
            <a:r>
              <a:rPr lang="en-IN" dirty="0">
                <a:latin typeface="Times New Roman" panose="02020603050405020304" pitchFamily="18" charset="0"/>
                <a:cs typeface="Times New Roman" panose="02020603050405020304" pitchFamily="18" charset="0"/>
              </a:rPr>
              <a:t>AKSHAY PRAKASH 116A2007</a:t>
            </a:r>
          </a:p>
          <a:p>
            <a:pPr algn="ctr"/>
            <a:r>
              <a:rPr lang="en-IN" dirty="0">
                <a:latin typeface="Times New Roman" panose="02020603050405020304" pitchFamily="18" charset="0"/>
                <a:cs typeface="Times New Roman" panose="02020603050405020304" pitchFamily="18" charset="0"/>
              </a:rPr>
              <a:t>ATIF ATEEQUE 116A2011</a:t>
            </a:r>
          </a:p>
          <a:p>
            <a:pPr algn="ctr"/>
            <a:r>
              <a:rPr lang="en-IN" dirty="0">
                <a:latin typeface="Times New Roman" panose="02020603050405020304" pitchFamily="18" charset="0"/>
                <a:cs typeface="Times New Roman" panose="02020603050405020304" pitchFamily="18" charset="0"/>
              </a:rPr>
              <a:t>PRANAV MENON 116A2070</a:t>
            </a:r>
          </a:p>
          <a:p>
            <a:pPr algn="ctr"/>
            <a:endParaRPr lang="en-IN" dirty="0">
              <a:latin typeface="Times New Roman" panose="02020603050405020304" pitchFamily="18" charset="0"/>
              <a:cs typeface="Times New Roman" panose="02020603050405020304" pitchFamily="18" charset="0"/>
            </a:endParaRPr>
          </a:p>
          <a:p>
            <a:pPr algn="ctr"/>
            <a:r>
              <a:rPr lang="en-IN" dirty="0">
                <a:latin typeface="Times New Roman" panose="02020603050405020304" pitchFamily="18" charset="0"/>
                <a:cs typeface="Times New Roman" panose="02020603050405020304" pitchFamily="18" charset="0"/>
              </a:rPr>
              <a:t>UNDER GUIDANCE OF</a:t>
            </a:r>
          </a:p>
          <a:p>
            <a:pPr algn="ctr"/>
            <a:r>
              <a:rPr lang="en-IN" dirty="0">
                <a:latin typeface="Times New Roman" panose="02020603050405020304" pitchFamily="18" charset="0"/>
                <a:cs typeface="Times New Roman" panose="02020603050405020304" pitchFamily="18" charset="0"/>
              </a:rPr>
              <a:t> PROF. KINTU PATEL</a:t>
            </a:r>
          </a:p>
        </p:txBody>
      </p:sp>
    </p:spTree>
    <p:extLst>
      <p:ext uri="{BB962C8B-B14F-4D97-AF65-F5344CB8AC3E}">
        <p14:creationId xmlns:p14="http://schemas.microsoft.com/office/powerpoint/2010/main" val="380643786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600" y="274638"/>
            <a:ext cx="3338945" cy="1143000"/>
          </a:xfrm>
        </p:spPr>
        <p:txBody>
          <a:bodyPr>
            <a:noAutofit/>
          </a:bodyPr>
          <a:lstStyle/>
          <a:p>
            <a:pPr algn="ctr"/>
            <a:r>
              <a:rPr lang="en-IN" sz="1400" dirty="0"/>
              <a:t/>
            </a:r>
            <a:br>
              <a:rPr lang="en-IN" sz="1400" dirty="0"/>
            </a:br>
            <a:endParaRPr lang="en-IN" sz="1400" dirty="0"/>
          </a:p>
        </p:txBody>
      </p:sp>
      <p:sp>
        <p:nvSpPr>
          <p:cNvPr id="4" name="Date Placeholder 3"/>
          <p:cNvSpPr>
            <a:spLocks noGrp="1"/>
          </p:cNvSpPr>
          <p:nvPr>
            <p:ph type="dt" sz="half" idx="10"/>
          </p:nvPr>
        </p:nvSpPr>
        <p:spPr/>
        <p:txBody>
          <a:bodyPr/>
          <a:lstStyle/>
          <a:p>
            <a:pPr>
              <a:defRPr/>
            </a:pPr>
            <a:r>
              <a:rPr lang="en-US" smtClean="0"/>
              <a:t>Saturday, 10/07/2017 </a:t>
            </a:r>
            <a:endParaRPr lang="en-US"/>
          </a:p>
        </p:txBody>
      </p:sp>
      <p:sp>
        <p:nvSpPr>
          <p:cNvPr id="6" name="Slide Number Placeholder 5"/>
          <p:cNvSpPr>
            <a:spLocks noGrp="1"/>
          </p:cNvSpPr>
          <p:nvPr>
            <p:ph type="sldNum" sz="quarter" idx="12"/>
          </p:nvPr>
        </p:nvSpPr>
        <p:spPr/>
        <p:txBody>
          <a:bodyPr/>
          <a:lstStyle/>
          <a:p>
            <a:pPr>
              <a:defRPr/>
            </a:pPr>
            <a:fld id="{85B8D5DA-44F4-4D24-AB69-B5125615768E}" type="slidenum">
              <a:rPr lang="en-US" altLang="en-US" smtClean="0"/>
              <a:pPr>
                <a:defRPr/>
              </a:pPr>
              <a:t>10</a:t>
            </a:fld>
            <a:endParaRPr lang="en-US" altLang="en-US"/>
          </a:p>
        </p:txBody>
      </p:sp>
      <p:sp>
        <p:nvSpPr>
          <p:cNvPr id="8" name="Rectangle 7"/>
          <p:cNvSpPr/>
          <p:nvPr/>
        </p:nvSpPr>
        <p:spPr>
          <a:xfrm rot="10800000" flipV="1">
            <a:off x="5033687" y="125027"/>
            <a:ext cx="3299913" cy="923330"/>
          </a:xfrm>
          <a:prstGeom prst="rect">
            <a:avLst/>
          </a:prstGeom>
        </p:spPr>
        <p:txBody>
          <a:bodyPr wrap="square">
            <a:spAutoFit/>
          </a:bodyPr>
          <a:lstStyle/>
          <a:p>
            <a:r>
              <a:rPr lang="en-US" b="1" dirty="0">
                <a:latin typeface="Times New Roman" panose="02020603050405020304" pitchFamily="18" charset="0"/>
                <a:cs typeface="Times New Roman" panose="02020603050405020304" pitchFamily="18" charset="0"/>
              </a:rPr>
              <a:t>Process Of Dataset </a:t>
            </a:r>
            <a:r>
              <a:rPr lang="en-US" b="1" dirty="0" smtClean="0">
                <a:latin typeface="Times New Roman" panose="02020603050405020304" pitchFamily="18" charset="0"/>
                <a:cs typeface="Times New Roman" panose="02020603050405020304" pitchFamily="18" charset="0"/>
              </a:rPr>
              <a:t>Preparation </a:t>
            </a:r>
            <a:r>
              <a:rPr lang="en-US" b="1" dirty="0">
                <a:latin typeface="Times New Roman" panose="02020603050405020304" pitchFamily="18" charset="0"/>
                <a:cs typeface="Times New Roman" panose="02020603050405020304" pitchFamily="18" charset="0"/>
              </a:rPr>
              <a:t>using </a:t>
            </a:r>
            <a:r>
              <a:rPr lang="en-US" b="1" dirty="0" smtClean="0">
                <a:latin typeface="Times New Roman" panose="02020603050405020304" pitchFamily="18" charset="0"/>
                <a:cs typeface="Times New Roman" panose="02020603050405020304" pitchFamily="18" charset="0"/>
              </a:rPr>
              <a:t>Python(Making a trained model)</a:t>
            </a:r>
            <a:endParaRPr lang="en-IN" b="1" dirty="0">
              <a:latin typeface="Times New Roman" panose="02020603050405020304" pitchFamily="18" charset="0"/>
              <a:cs typeface="Times New Roman" panose="02020603050405020304" pitchFamily="18" charset="0"/>
            </a:endParaRPr>
          </a:p>
        </p:txBody>
      </p:sp>
      <p:pic>
        <p:nvPicPr>
          <p:cNvPr id="9" name="Picture 8"/>
          <p:cNvPicPr>
            <a:picLocks noChangeAspect="1"/>
          </p:cNvPicPr>
          <p:nvPr/>
        </p:nvPicPr>
        <p:blipFill>
          <a:blip r:embed="rId2"/>
          <a:stretch>
            <a:fillRect/>
          </a:stretch>
        </p:blipFill>
        <p:spPr>
          <a:xfrm>
            <a:off x="8248651" y="1"/>
            <a:ext cx="3769782" cy="6858000"/>
          </a:xfrm>
          <a:prstGeom prst="rect">
            <a:avLst/>
          </a:prstGeom>
        </p:spPr>
      </p:pic>
      <p:sp>
        <p:nvSpPr>
          <p:cNvPr id="10" name="Rectangle 9"/>
          <p:cNvSpPr/>
          <p:nvPr/>
        </p:nvSpPr>
        <p:spPr>
          <a:xfrm>
            <a:off x="191513" y="226505"/>
            <a:ext cx="3960609" cy="646331"/>
          </a:xfrm>
          <a:prstGeom prst="rect">
            <a:avLst/>
          </a:prstGeom>
        </p:spPr>
        <p:txBody>
          <a:bodyPr wrap="square">
            <a:spAutoFit/>
          </a:bodyPr>
          <a:lstStyle/>
          <a:p>
            <a:r>
              <a:rPr lang="en-US" b="1" dirty="0">
                <a:latin typeface="Times New Roman" panose="02020603050405020304" pitchFamily="18" charset="0"/>
                <a:cs typeface="Times New Roman" panose="02020603050405020304" pitchFamily="18" charset="0"/>
              </a:rPr>
              <a:t>Process Of Dataset Preparation using</a:t>
            </a:r>
          </a:p>
          <a:p>
            <a:r>
              <a:rPr lang="en-IN" b="1" dirty="0" smtClean="0">
                <a:latin typeface="Times New Roman" panose="02020603050405020304" pitchFamily="18" charset="0"/>
                <a:cs typeface="Times New Roman" panose="02020603050405020304" pitchFamily="18" charset="0"/>
              </a:rPr>
              <a:t>Arduino(Collecting Raw values)</a:t>
            </a:r>
            <a:endParaRPr lang="en-IN" b="1" dirty="0">
              <a:latin typeface="Times New Roman" panose="02020603050405020304" pitchFamily="18" charset="0"/>
              <a:cs typeface="Times New Roman" panose="02020603050405020304" pitchFamily="18" charset="0"/>
            </a:endParaRPr>
          </a:p>
        </p:txBody>
      </p:sp>
      <p:pic>
        <p:nvPicPr>
          <p:cNvPr id="2050" name="Picture 2" descr="Untitled Diagram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21949" y="846138"/>
            <a:ext cx="2376131" cy="515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8668578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pPr>
              <a:defRPr/>
            </a:pPr>
            <a:r>
              <a:rPr lang="en-US" smtClean="0"/>
              <a:t>SIES GST, Nerul</a:t>
            </a:r>
            <a:endParaRPr lang="en-US"/>
          </a:p>
        </p:txBody>
      </p:sp>
      <p:sp>
        <p:nvSpPr>
          <p:cNvPr id="6" name="Slide Number Placeholder 5"/>
          <p:cNvSpPr>
            <a:spLocks noGrp="1"/>
          </p:cNvSpPr>
          <p:nvPr>
            <p:ph type="sldNum" sz="quarter" idx="12"/>
          </p:nvPr>
        </p:nvSpPr>
        <p:spPr/>
        <p:txBody>
          <a:bodyPr/>
          <a:lstStyle/>
          <a:p>
            <a:pPr>
              <a:defRPr/>
            </a:pPr>
            <a:fld id="{85B8D5DA-44F4-4D24-AB69-B5125615768E}" type="slidenum">
              <a:rPr lang="en-US" altLang="en-US" smtClean="0"/>
              <a:pPr>
                <a:defRPr/>
              </a:pPr>
              <a:t>11</a:t>
            </a:fld>
            <a:endParaRPr lang="en-US" altLang="en-US"/>
          </a:p>
        </p:txBody>
      </p:sp>
      <p:pic>
        <p:nvPicPr>
          <p:cNvPr id="8" name="Picture 7"/>
          <p:cNvPicPr>
            <a:picLocks noChangeAspect="1"/>
          </p:cNvPicPr>
          <p:nvPr/>
        </p:nvPicPr>
        <p:blipFill>
          <a:blip r:embed="rId2"/>
          <a:stretch>
            <a:fillRect/>
          </a:stretch>
        </p:blipFill>
        <p:spPr>
          <a:xfrm>
            <a:off x="4633198" y="2284"/>
            <a:ext cx="3200201" cy="6855716"/>
          </a:xfrm>
          <a:prstGeom prst="rect">
            <a:avLst/>
          </a:prstGeom>
        </p:spPr>
      </p:pic>
      <p:sp>
        <p:nvSpPr>
          <p:cNvPr id="7" name="Rectangle 6"/>
          <p:cNvSpPr/>
          <p:nvPr/>
        </p:nvSpPr>
        <p:spPr>
          <a:xfrm>
            <a:off x="253232" y="184847"/>
            <a:ext cx="5025350" cy="369332"/>
          </a:xfrm>
          <a:prstGeom prst="rect">
            <a:avLst/>
          </a:prstGeom>
        </p:spPr>
        <p:txBody>
          <a:bodyPr wrap="square">
            <a:spAutoFit/>
          </a:bodyPr>
          <a:lstStyle/>
          <a:p>
            <a:r>
              <a:rPr lang="en-US" b="1" smtClean="0">
                <a:latin typeface="Times New Roman" panose="02020603050405020304" pitchFamily="18" charset="0"/>
                <a:cs typeface="Times New Roman" panose="02020603050405020304" pitchFamily="18" charset="0"/>
              </a:rPr>
              <a:t>Processing at </a:t>
            </a:r>
            <a:r>
              <a:rPr lang="en-US" b="1" dirty="0" smtClean="0">
                <a:latin typeface="Times New Roman" panose="02020603050405020304" pitchFamily="18" charset="0"/>
                <a:cs typeface="Times New Roman" panose="02020603050405020304" pitchFamily="18" charset="0"/>
              </a:rPr>
              <a:t>Real </a:t>
            </a:r>
            <a:r>
              <a:rPr lang="en-US" b="1" dirty="0">
                <a:latin typeface="Times New Roman" panose="02020603050405020304" pitchFamily="18" charset="0"/>
                <a:cs typeface="Times New Roman" panose="02020603050405020304" pitchFamily="18" charset="0"/>
              </a:rPr>
              <a:t>time</a:t>
            </a:r>
          </a:p>
        </p:txBody>
      </p:sp>
    </p:spTree>
    <p:extLst>
      <p:ext uri="{BB962C8B-B14F-4D97-AF65-F5344CB8AC3E}">
        <p14:creationId xmlns:p14="http://schemas.microsoft.com/office/powerpoint/2010/main" val="331771635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lnSpc>
                <a:spcPct val="150000"/>
              </a:lnSpc>
            </a:pPr>
            <a:r>
              <a:rPr lang="en-US" sz="2100" dirty="0">
                <a:latin typeface="Times New Roman" panose="02020603050405020304" pitchFamily="18" charset="0"/>
                <a:cs typeface="Times New Roman" panose="02020603050405020304" pitchFamily="18" charset="0"/>
              </a:rPr>
              <a:t>Random forest Algorithm which is based </a:t>
            </a:r>
            <a:r>
              <a:rPr lang="en-US" sz="2100" dirty="0" smtClean="0">
                <a:latin typeface="Times New Roman" panose="02020603050405020304" pitchFamily="18" charset="0"/>
                <a:cs typeface="Times New Roman" panose="02020603050405020304" pitchFamily="18" charset="0"/>
              </a:rPr>
              <a:t>on </a:t>
            </a:r>
            <a:r>
              <a:rPr lang="en-US" sz="2100" dirty="0">
                <a:latin typeface="Times New Roman" panose="02020603050405020304" pitchFamily="18" charset="0"/>
                <a:cs typeface="Times New Roman" panose="02020603050405020304" pitchFamily="18" charset="0"/>
              </a:rPr>
              <a:t>the concept of ensemble learning </a:t>
            </a:r>
            <a:r>
              <a:rPr lang="en-US" sz="2100" dirty="0" smtClean="0">
                <a:latin typeface="Times New Roman" panose="02020603050405020304" pitchFamily="18" charset="0"/>
                <a:cs typeface="Times New Roman" panose="02020603050405020304" pitchFamily="18" charset="0"/>
              </a:rPr>
              <a:t>is used </a:t>
            </a:r>
            <a:r>
              <a:rPr lang="en-US" sz="2100" dirty="0">
                <a:latin typeface="Times New Roman" panose="02020603050405020304" pitchFamily="18" charset="0"/>
                <a:cs typeface="Times New Roman" panose="02020603050405020304" pitchFamily="18" charset="0"/>
              </a:rPr>
              <a:t>for </a:t>
            </a:r>
            <a:r>
              <a:rPr lang="en-US" sz="2100" dirty="0" smtClean="0">
                <a:latin typeface="Times New Roman" panose="02020603050405020304" pitchFamily="18" charset="0"/>
                <a:cs typeface="Times New Roman" panose="02020603050405020304" pitchFamily="18" charset="0"/>
              </a:rPr>
              <a:t>classification </a:t>
            </a:r>
            <a:r>
              <a:rPr lang="en-US" sz="2100" dirty="0">
                <a:latin typeface="Times New Roman" panose="02020603050405020304" pitchFamily="18" charset="0"/>
                <a:cs typeface="Times New Roman" panose="02020603050405020304" pitchFamily="18" charset="0"/>
              </a:rPr>
              <a:t>or regression. </a:t>
            </a:r>
            <a:endParaRPr lang="en-US" sz="2100" dirty="0" smtClean="0">
              <a:latin typeface="Times New Roman" panose="02020603050405020304" pitchFamily="18" charset="0"/>
              <a:cs typeface="Times New Roman" panose="02020603050405020304" pitchFamily="18" charset="0"/>
            </a:endParaRPr>
          </a:p>
          <a:p>
            <a:pPr algn="just">
              <a:lnSpc>
                <a:spcPct val="150000"/>
              </a:lnSpc>
            </a:pPr>
            <a:r>
              <a:rPr lang="en-US" sz="2100" dirty="0">
                <a:latin typeface="Times New Roman" panose="02020603050405020304" pitchFamily="18" charset="0"/>
                <a:cs typeface="Times New Roman" panose="02020603050405020304" pitchFamily="18" charset="0"/>
              </a:rPr>
              <a:t>Random forests creates decision trees on randomly selected data samples, gets prediction from each tree and selects the best solution by means of voting. It also provides a pretty good </a:t>
            </a:r>
            <a:r>
              <a:rPr lang="en-US" sz="2100" dirty="0" smtClean="0">
                <a:latin typeface="Times New Roman" panose="02020603050405020304" pitchFamily="18" charset="0"/>
                <a:cs typeface="Times New Roman" panose="02020603050405020304" pitchFamily="18" charset="0"/>
              </a:rPr>
              <a:t>indication </a:t>
            </a:r>
            <a:r>
              <a:rPr lang="en-US" sz="2100" dirty="0">
                <a:latin typeface="Times New Roman" panose="02020603050405020304" pitchFamily="18" charset="0"/>
                <a:cs typeface="Times New Roman" panose="02020603050405020304" pitchFamily="18" charset="0"/>
              </a:rPr>
              <a:t>of the feature importance.</a:t>
            </a:r>
          </a:p>
          <a:p>
            <a:pPr algn="just">
              <a:lnSpc>
                <a:spcPct val="150000"/>
              </a:lnSpc>
            </a:pPr>
            <a:r>
              <a:rPr lang="en-US" sz="2100" dirty="0">
                <a:latin typeface="Times New Roman" panose="02020603050405020304" pitchFamily="18" charset="0"/>
                <a:cs typeface="Times New Roman" panose="02020603050405020304" pitchFamily="18" charset="0"/>
              </a:rPr>
              <a:t>Random forests has a variety of applications, such </a:t>
            </a:r>
            <a:r>
              <a:rPr lang="en-US" sz="2100" dirty="0" smtClean="0">
                <a:latin typeface="Times New Roman" panose="02020603050405020304" pitchFamily="18" charset="0"/>
                <a:cs typeface="Times New Roman" panose="02020603050405020304" pitchFamily="18" charset="0"/>
              </a:rPr>
              <a:t>as </a:t>
            </a:r>
            <a:r>
              <a:rPr lang="en-US" sz="2100" dirty="0">
                <a:latin typeface="Times New Roman" panose="02020603050405020304" pitchFamily="18" charset="0"/>
                <a:cs typeface="Times New Roman" panose="02020603050405020304" pitchFamily="18" charset="0"/>
              </a:rPr>
              <a:t>image classification and feature selection. </a:t>
            </a:r>
          </a:p>
          <a:p>
            <a:pPr algn="just">
              <a:lnSpc>
                <a:spcPct val="150000"/>
              </a:lnSpc>
            </a:pPr>
            <a:r>
              <a:rPr lang="en-US" sz="2100" dirty="0" smtClean="0">
                <a:latin typeface="Times New Roman" panose="02020603050405020304" pitchFamily="18" charset="0"/>
                <a:cs typeface="Times New Roman" panose="02020603050405020304" pitchFamily="18" charset="0"/>
              </a:rPr>
              <a:t>Random </a:t>
            </a:r>
            <a:r>
              <a:rPr lang="en-US" sz="2100" dirty="0">
                <a:latin typeface="Times New Roman" panose="02020603050405020304" pitchFamily="18" charset="0"/>
                <a:cs typeface="Times New Roman" panose="02020603050405020304" pitchFamily="18" charset="0"/>
              </a:rPr>
              <a:t>forest is </a:t>
            </a:r>
            <a:r>
              <a:rPr lang="en-US" sz="2100" dirty="0" smtClean="0">
                <a:latin typeface="Times New Roman" panose="02020603050405020304" pitchFamily="18" charset="0"/>
                <a:cs typeface="Times New Roman" panose="02020603050405020304" pitchFamily="18" charset="0"/>
              </a:rPr>
              <a:t>considered to </a:t>
            </a:r>
            <a:r>
              <a:rPr lang="en-US" sz="2100" dirty="0">
                <a:latin typeface="Times New Roman" panose="02020603050405020304" pitchFamily="18" charset="0"/>
                <a:cs typeface="Times New Roman" panose="02020603050405020304" pitchFamily="18" charset="0"/>
              </a:rPr>
              <a:t>be very accurate and a powerful method</a:t>
            </a:r>
            <a:r>
              <a:rPr lang="en-US" sz="2100" dirty="0" smtClean="0">
                <a:latin typeface="Times New Roman" panose="02020603050405020304" pitchFamily="18" charset="0"/>
                <a:cs typeface="Times New Roman" panose="02020603050405020304" pitchFamily="18" charset="0"/>
              </a:rPr>
              <a:t>.</a:t>
            </a:r>
            <a:endParaRPr lang="en-US" sz="2100" dirty="0">
              <a:latin typeface="Times New Roman" panose="02020603050405020304" pitchFamily="18" charset="0"/>
              <a:cs typeface="Times New Roman" panose="02020603050405020304" pitchFamily="18" charset="0"/>
            </a:endParaRPr>
          </a:p>
        </p:txBody>
      </p:sp>
      <p:sp>
        <p:nvSpPr>
          <p:cNvPr id="3" name="Title 2"/>
          <p:cNvSpPr>
            <a:spLocks noGrp="1"/>
          </p:cNvSpPr>
          <p:nvPr>
            <p:ph type="title"/>
          </p:nvPr>
        </p:nvSpPr>
        <p:spPr/>
        <p:txBody>
          <a:bodyPr>
            <a:normAutofit fontScale="90000"/>
          </a:bodyPr>
          <a:lstStyle/>
          <a:p>
            <a:r>
              <a:rPr lang="en-IN" dirty="0" smtClean="0"/>
              <a:t>MACHINE LEARNING: RANDOM FOREST CLASSIFIER</a:t>
            </a:r>
            <a:endParaRPr lang="en-IN" dirty="0"/>
          </a:p>
        </p:txBody>
      </p:sp>
      <p:sp>
        <p:nvSpPr>
          <p:cNvPr id="5" name="Footer Placeholder 4"/>
          <p:cNvSpPr>
            <a:spLocks noGrp="1"/>
          </p:cNvSpPr>
          <p:nvPr>
            <p:ph type="ftr" sz="quarter" idx="11"/>
          </p:nvPr>
        </p:nvSpPr>
        <p:spPr/>
        <p:txBody>
          <a:bodyPr/>
          <a:lstStyle/>
          <a:p>
            <a:pPr>
              <a:defRPr/>
            </a:pPr>
            <a:r>
              <a:rPr lang="en-US" smtClean="0"/>
              <a:t>SIES GST, Nerul</a:t>
            </a:r>
            <a:endParaRPr lang="en-US"/>
          </a:p>
        </p:txBody>
      </p:sp>
      <p:sp>
        <p:nvSpPr>
          <p:cNvPr id="6" name="Slide Number Placeholder 5"/>
          <p:cNvSpPr>
            <a:spLocks noGrp="1"/>
          </p:cNvSpPr>
          <p:nvPr>
            <p:ph type="sldNum" sz="quarter" idx="12"/>
          </p:nvPr>
        </p:nvSpPr>
        <p:spPr/>
        <p:txBody>
          <a:bodyPr/>
          <a:lstStyle/>
          <a:p>
            <a:pPr>
              <a:defRPr/>
            </a:pPr>
            <a:fld id="{85B8D5DA-44F4-4D24-AB69-B5125615768E}" type="slidenum">
              <a:rPr lang="en-US" altLang="en-US" smtClean="0"/>
              <a:pPr>
                <a:defRPr/>
              </a:pPr>
              <a:t>12</a:t>
            </a:fld>
            <a:endParaRPr lang="en-US" altLang="en-US"/>
          </a:p>
        </p:txBody>
      </p:sp>
    </p:spTree>
    <p:extLst>
      <p:ext uri="{BB962C8B-B14F-4D97-AF65-F5344CB8AC3E}">
        <p14:creationId xmlns:p14="http://schemas.microsoft.com/office/powerpoint/2010/main" val="245965008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09600" y="1481138"/>
            <a:ext cx="6012873" cy="4525962"/>
          </a:xfrm>
        </p:spPr>
        <p:txBody>
          <a:bodyPr/>
          <a:lstStyle/>
          <a:p>
            <a:pPr algn="just">
              <a:lnSpc>
                <a:spcPct val="150000"/>
              </a:lnSpc>
            </a:pPr>
            <a:r>
              <a:rPr lang="en-US" sz="2100" dirty="0">
                <a:latin typeface="Times New Roman" panose="02020603050405020304" pitchFamily="18" charset="0"/>
                <a:cs typeface="Times New Roman" panose="02020603050405020304" pitchFamily="18" charset="0"/>
              </a:rPr>
              <a:t>It works in four steps:</a:t>
            </a:r>
          </a:p>
          <a:p>
            <a:pPr algn="just">
              <a:lnSpc>
                <a:spcPct val="150000"/>
              </a:lnSpc>
            </a:pPr>
            <a:r>
              <a:rPr lang="en-US" sz="2100" dirty="0">
                <a:latin typeface="Times New Roman" panose="02020603050405020304" pitchFamily="18" charset="0"/>
                <a:cs typeface="Times New Roman" panose="02020603050405020304" pitchFamily="18" charset="0"/>
              </a:rPr>
              <a:t>Select random samples from a given dataset.</a:t>
            </a:r>
          </a:p>
          <a:p>
            <a:pPr algn="just">
              <a:lnSpc>
                <a:spcPct val="150000"/>
              </a:lnSpc>
            </a:pPr>
            <a:r>
              <a:rPr lang="en-US" sz="2100" dirty="0">
                <a:latin typeface="Times New Roman" panose="02020603050405020304" pitchFamily="18" charset="0"/>
                <a:cs typeface="Times New Roman" panose="02020603050405020304" pitchFamily="18" charset="0"/>
              </a:rPr>
              <a:t>Construct a decision tree for each sample and get a prediction result from each decision tree.</a:t>
            </a:r>
          </a:p>
          <a:p>
            <a:pPr algn="just">
              <a:lnSpc>
                <a:spcPct val="150000"/>
              </a:lnSpc>
            </a:pPr>
            <a:r>
              <a:rPr lang="en-US" sz="2100" dirty="0">
                <a:latin typeface="Times New Roman" panose="02020603050405020304" pitchFamily="18" charset="0"/>
                <a:cs typeface="Times New Roman" panose="02020603050405020304" pitchFamily="18" charset="0"/>
              </a:rPr>
              <a:t>Perform a vote for each predicted result.</a:t>
            </a:r>
          </a:p>
          <a:p>
            <a:pPr algn="just">
              <a:lnSpc>
                <a:spcPct val="150000"/>
              </a:lnSpc>
            </a:pPr>
            <a:r>
              <a:rPr lang="en-US" sz="2100" dirty="0">
                <a:latin typeface="Times New Roman" panose="02020603050405020304" pitchFamily="18" charset="0"/>
                <a:cs typeface="Times New Roman" panose="02020603050405020304" pitchFamily="18" charset="0"/>
              </a:rPr>
              <a:t>Select the prediction result with the most votes as the final prediction.</a:t>
            </a:r>
          </a:p>
          <a:p>
            <a:pPr algn="just"/>
            <a:endParaRPr lang="en-IN" dirty="0"/>
          </a:p>
        </p:txBody>
      </p:sp>
      <p:sp>
        <p:nvSpPr>
          <p:cNvPr id="3" name="Title 2"/>
          <p:cNvSpPr>
            <a:spLocks noGrp="1"/>
          </p:cNvSpPr>
          <p:nvPr>
            <p:ph type="title"/>
          </p:nvPr>
        </p:nvSpPr>
        <p:spPr/>
        <p:txBody>
          <a:bodyPr/>
          <a:lstStyle/>
          <a:p>
            <a:r>
              <a:rPr lang="en-IN" dirty="0" smtClean="0">
                <a:latin typeface="Times New Roman" panose="02020603050405020304" pitchFamily="18" charset="0"/>
                <a:cs typeface="Times New Roman" panose="02020603050405020304" pitchFamily="18" charset="0"/>
              </a:rPr>
              <a:t>HOW DOES THE ALGORITHM WORK?</a:t>
            </a:r>
            <a:endParaRPr lang="en-IN"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p:txBody>
          <a:bodyPr/>
          <a:lstStyle/>
          <a:p>
            <a:pPr>
              <a:defRPr/>
            </a:pPr>
            <a:r>
              <a:rPr lang="en-US" smtClean="0"/>
              <a:t>SIES GST, Nerul</a:t>
            </a:r>
            <a:endParaRPr lang="en-US"/>
          </a:p>
        </p:txBody>
      </p:sp>
      <p:sp>
        <p:nvSpPr>
          <p:cNvPr id="6" name="Slide Number Placeholder 5"/>
          <p:cNvSpPr>
            <a:spLocks noGrp="1"/>
          </p:cNvSpPr>
          <p:nvPr>
            <p:ph type="sldNum" sz="quarter" idx="12"/>
          </p:nvPr>
        </p:nvSpPr>
        <p:spPr/>
        <p:txBody>
          <a:bodyPr/>
          <a:lstStyle/>
          <a:p>
            <a:pPr>
              <a:defRPr/>
            </a:pPr>
            <a:fld id="{85B8D5DA-44F4-4D24-AB69-B5125615768E}" type="slidenum">
              <a:rPr lang="en-US" altLang="en-US" smtClean="0"/>
              <a:pPr>
                <a:defRPr/>
              </a:pPr>
              <a:t>13</a:t>
            </a:fld>
            <a:endParaRPr lang="en-US" altLang="en-US"/>
          </a:p>
        </p:txBody>
      </p:sp>
      <p:pic>
        <p:nvPicPr>
          <p:cNvPr id="1026" name="Picture 2" descr="Voti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473" y="1417638"/>
            <a:ext cx="5315345" cy="39456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052188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56684" y="20139"/>
            <a:ext cx="10972800" cy="1143000"/>
          </a:xfrm>
        </p:spPr>
        <p:txBody>
          <a:bodyPr>
            <a:normAutofit/>
          </a:bodyPr>
          <a:lstStyle/>
          <a:p>
            <a:r>
              <a:rPr lang="en-IN" sz="2400" dirty="0" smtClean="0"/>
              <a:t>RESULTS</a:t>
            </a:r>
            <a:endParaRPr lang="en-IN" sz="2400" dirty="0"/>
          </a:p>
        </p:txBody>
      </p:sp>
      <p:sp>
        <p:nvSpPr>
          <p:cNvPr id="5" name="Footer Placeholder 4"/>
          <p:cNvSpPr>
            <a:spLocks noGrp="1"/>
          </p:cNvSpPr>
          <p:nvPr>
            <p:ph type="ftr" sz="quarter" idx="11"/>
          </p:nvPr>
        </p:nvSpPr>
        <p:spPr/>
        <p:txBody>
          <a:bodyPr/>
          <a:lstStyle/>
          <a:p>
            <a:pPr>
              <a:defRPr/>
            </a:pPr>
            <a:r>
              <a:rPr lang="en-US" smtClean="0"/>
              <a:t>SIES GST, Nerul</a:t>
            </a:r>
            <a:endParaRPr lang="en-US"/>
          </a:p>
        </p:txBody>
      </p:sp>
      <p:sp>
        <p:nvSpPr>
          <p:cNvPr id="6" name="Slide Number Placeholder 5"/>
          <p:cNvSpPr>
            <a:spLocks noGrp="1"/>
          </p:cNvSpPr>
          <p:nvPr>
            <p:ph type="sldNum" sz="quarter" idx="12"/>
          </p:nvPr>
        </p:nvSpPr>
        <p:spPr/>
        <p:txBody>
          <a:bodyPr/>
          <a:lstStyle/>
          <a:p>
            <a:pPr>
              <a:defRPr/>
            </a:pPr>
            <a:fld id="{85B8D5DA-44F4-4D24-AB69-B5125615768E}" type="slidenum">
              <a:rPr lang="en-US" altLang="en-US" smtClean="0"/>
              <a:pPr>
                <a:defRPr/>
              </a:pPr>
              <a:t>14</a:t>
            </a:fld>
            <a:endParaRPr lang="en-US" altLang="en-US"/>
          </a:p>
        </p:txBody>
      </p:sp>
      <p:pic>
        <p:nvPicPr>
          <p:cNvPr id="7" name="Content Placeholder 6"/>
          <p:cNvPicPr>
            <a:picLocks noGrp="1" noChangeAspect="1"/>
          </p:cNvPicPr>
          <p:nvPr>
            <p:ph idx="1"/>
          </p:nvPr>
        </p:nvPicPr>
        <p:blipFill>
          <a:blip r:embed="rId2"/>
          <a:stretch>
            <a:fillRect/>
          </a:stretch>
        </p:blipFill>
        <p:spPr>
          <a:xfrm>
            <a:off x="8603673" y="163458"/>
            <a:ext cx="2625049" cy="4059388"/>
          </a:xfrm>
          <a:prstGeom prst="rect">
            <a:avLst/>
          </a:prstGeom>
        </p:spPr>
      </p:pic>
      <p:sp>
        <p:nvSpPr>
          <p:cNvPr id="9" name="Rectangle 8"/>
          <p:cNvSpPr/>
          <p:nvPr/>
        </p:nvSpPr>
        <p:spPr>
          <a:xfrm>
            <a:off x="556684" y="961360"/>
            <a:ext cx="6096000" cy="3831818"/>
          </a:xfrm>
          <a:prstGeom prst="rect">
            <a:avLst/>
          </a:prstGeom>
        </p:spPr>
        <p:txBody>
          <a:bodyPr>
            <a:spAutoFit/>
          </a:bodyPr>
          <a:lstStyle/>
          <a:p>
            <a:pPr algn="just">
              <a:lnSpc>
                <a:spcPct val="150000"/>
              </a:lnSpc>
            </a:pPr>
            <a:r>
              <a:rPr lang="en-US" dirty="0">
                <a:latin typeface="CMR12"/>
              </a:rPr>
              <a:t>The model was prepared and made using the datasets of the most regularly </a:t>
            </a:r>
            <a:r>
              <a:rPr lang="en-US" dirty="0" smtClean="0">
                <a:latin typeface="CMR12"/>
              </a:rPr>
              <a:t>used words.</a:t>
            </a:r>
          </a:p>
          <a:p>
            <a:pPr algn="just">
              <a:lnSpc>
                <a:spcPct val="150000"/>
              </a:lnSpc>
            </a:pPr>
            <a:r>
              <a:rPr lang="en-US" dirty="0" smtClean="0">
                <a:latin typeface="CMR12"/>
              </a:rPr>
              <a:t> </a:t>
            </a:r>
            <a:r>
              <a:rPr lang="en-US" dirty="0">
                <a:latin typeface="CMR12"/>
              </a:rPr>
              <a:t>At that point, dataset for </a:t>
            </a:r>
            <a:r>
              <a:rPr lang="en-US" dirty="0" smtClean="0">
                <a:latin typeface="CMR12"/>
              </a:rPr>
              <a:t>some of the </a:t>
            </a:r>
            <a:r>
              <a:rPr lang="en-US" dirty="0">
                <a:latin typeface="CMR12"/>
              </a:rPr>
              <a:t>letters in order were joined and </a:t>
            </a:r>
            <a:r>
              <a:rPr lang="en-US" dirty="0" smtClean="0">
                <a:latin typeface="CMR12"/>
              </a:rPr>
              <a:t>rearranged so </a:t>
            </a:r>
            <a:r>
              <a:rPr lang="en-US" dirty="0">
                <a:latin typeface="CMR12"/>
              </a:rPr>
              <a:t>as to prepare the machine with diminished change and to ensure that the model</a:t>
            </a:r>
          </a:p>
          <a:p>
            <a:pPr algn="just">
              <a:lnSpc>
                <a:spcPct val="150000"/>
              </a:lnSpc>
            </a:pPr>
            <a:r>
              <a:rPr lang="en-US" dirty="0">
                <a:latin typeface="CMR12"/>
              </a:rPr>
              <a:t>stays general and </a:t>
            </a:r>
            <a:r>
              <a:rPr lang="en-US" dirty="0" smtClean="0">
                <a:latin typeface="CMR12"/>
              </a:rPr>
              <a:t>over fits </a:t>
            </a:r>
            <a:r>
              <a:rPr lang="en-US" dirty="0" err="1" smtClean="0">
                <a:latin typeface="CMR12"/>
              </a:rPr>
              <a:t>less.The</a:t>
            </a:r>
            <a:r>
              <a:rPr lang="en-US" dirty="0" smtClean="0">
                <a:latin typeface="CMR12"/>
              </a:rPr>
              <a:t> </a:t>
            </a:r>
            <a:r>
              <a:rPr lang="en-US" dirty="0">
                <a:latin typeface="CMR12"/>
              </a:rPr>
              <a:t>information obtained was taken </a:t>
            </a:r>
            <a:r>
              <a:rPr lang="en-US" dirty="0" smtClean="0">
                <a:latin typeface="CMR12"/>
              </a:rPr>
              <a:t>for communication </a:t>
            </a:r>
            <a:r>
              <a:rPr lang="en-US" dirty="0">
                <a:latin typeface="CMR12"/>
              </a:rPr>
              <a:t>via gestures of the letters or words, it went through the </a:t>
            </a:r>
            <a:r>
              <a:rPr lang="en-US" dirty="0" smtClean="0">
                <a:latin typeface="CMR12"/>
              </a:rPr>
              <a:t>prepared machine </a:t>
            </a:r>
            <a:r>
              <a:rPr lang="en-US" dirty="0">
                <a:latin typeface="CMR12"/>
              </a:rPr>
              <a:t>and the nearest estimation was played and shown.</a:t>
            </a:r>
            <a:endParaRPr lang="en-IN" dirty="0"/>
          </a:p>
        </p:txBody>
      </p:sp>
      <p:pic>
        <p:nvPicPr>
          <p:cNvPr id="10" name="Content Placeholder 9">
            <a:extLst>
              <a:ext uri="{FF2B5EF4-FFF2-40B4-BE49-F238E27FC236}">
                <a16:creationId xmlns:a16="http://schemas.microsoft.com/office/drawing/2014/main" id="{F8212592-5C96-4CB8-85B2-10F9BFB8A80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auto">
          <a:xfrm>
            <a:off x="7407275" y="4290961"/>
            <a:ext cx="4121340" cy="220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3548883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VID-20191104-WA0000">
            <a:hlinkClick r:id="" action="ppaction://media"/>
            <a:extLst>
              <a:ext uri="{FF2B5EF4-FFF2-40B4-BE49-F238E27FC236}">
                <a16:creationId xmlns:a16="http://schemas.microsoft.com/office/drawing/2014/main" id="{047E23F2-0A23-4C96-ABC0-8E9E76EBE35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990600" y="970384"/>
            <a:ext cx="10210800" cy="4852669"/>
          </a:xfrm>
        </p:spPr>
      </p:pic>
      <p:sp>
        <p:nvSpPr>
          <p:cNvPr id="5" name="Footer Placeholder 4">
            <a:extLst>
              <a:ext uri="{FF2B5EF4-FFF2-40B4-BE49-F238E27FC236}">
                <a16:creationId xmlns:a16="http://schemas.microsoft.com/office/drawing/2014/main" id="{E5689065-5B86-4C2D-9F7D-5BBA7E99B9BC}"/>
              </a:ext>
            </a:extLst>
          </p:cNvPr>
          <p:cNvSpPr>
            <a:spLocks noGrp="1"/>
          </p:cNvSpPr>
          <p:nvPr>
            <p:ph type="ftr" sz="quarter" idx="11"/>
          </p:nvPr>
        </p:nvSpPr>
        <p:spPr/>
        <p:txBody>
          <a:bodyPr/>
          <a:lstStyle/>
          <a:p>
            <a:pPr>
              <a:defRPr/>
            </a:pPr>
            <a:r>
              <a:rPr lang="en-US"/>
              <a:t>SIES GST, Nerul</a:t>
            </a:r>
          </a:p>
        </p:txBody>
      </p:sp>
      <p:sp>
        <p:nvSpPr>
          <p:cNvPr id="6" name="Slide Number Placeholder 5">
            <a:extLst>
              <a:ext uri="{FF2B5EF4-FFF2-40B4-BE49-F238E27FC236}">
                <a16:creationId xmlns:a16="http://schemas.microsoft.com/office/drawing/2014/main" id="{0401ABF4-D572-4426-ADEF-4A0E99FF4C31}"/>
              </a:ext>
            </a:extLst>
          </p:cNvPr>
          <p:cNvSpPr>
            <a:spLocks noGrp="1"/>
          </p:cNvSpPr>
          <p:nvPr>
            <p:ph type="sldNum" sz="quarter" idx="12"/>
          </p:nvPr>
        </p:nvSpPr>
        <p:spPr/>
        <p:txBody>
          <a:bodyPr/>
          <a:lstStyle/>
          <a:p>
            <a:pPr>
              <a:defRPr/>
            </a:pPr>
            <a:fld id="{85B8D5DA-44F4-4D24-AB69-B5125615768E}" type="slidenum">
              <a:rPr lang="en-US" altLang="en-US" smtClean="0"/>
              <a:pPr>
                <a:defRPr/>
              </a:pPr>
              <a:t>15</a:t>
            </a:fld>
            <a:endParaRPr lang="en-US" altLang="en-US"/>
          </a:p>
        </p:txBody>
      </p:sp>
      <p:sp>
        <p:nvSpPr>
          <p:cNvPr id="2" name="TextBox 1"/>
          <p:cNvSpPr txBox="1"/>
          <p:nvPr/>
        </p:nvSpPr>
        <p:spPr>
          <a:xfrm>
            <a:off x="1687285" y="308209"/>
            <a:ext cx="8817429" cy="461665"/>
          </a:xfrm>
          <a:prstGeom prst="rect">
            <a:avLst/>
          </a:prstGeom>
          <a:noFill/>
        </p:spPr>
        <p:txBody>
          <a:bodyPr wrap="square" rtlCol="0">
            <a:spAutoFit/>
          </a:bodyPr>
          <a:lstStyle/>
          <a:p>
            <a:pPr algn="ctr"/>
            <a:r>
              <a:rPr lang="en-IN" sz="2400" b="1" dirty="0" smtClean="0">
                <a:latin typeface="Times New Roman" panose="02020603050405020304" pitchFamily="18" charset="0"/>
                <a:cs typeface="Times New Roman" panose="02020603050405020304" pitchFamily="18" charset="0"/>
              </a:rPr>
              <a:t>Collecting Raw values from sensors</a:t>
            </a:r>
            <a:endParaRPr lang="en-IN"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0060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36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ABD3A1E1-1130-463D-A4A8-4F26C2D59912}"/>
              </a:ext>
            </a:extLst>
          </p:cNvPr>
          <p:cNvSpPr>
            <a:spLocks noGrp="1"/>
          </p:cNvSpPr>
          <p:nvPr>
            <p:ph type="ftr" sz="quarter" idx="11"/>
          </p:nvPr>
        </p:nvSpPr>
        <p:spPr/>
        <p:txBody>
          <a:bodyPr/>
          <a:lstStyle/>
          <a:p>
            <a:pPr>
              <a:defRPr/>
            </a:pPr>
            <a:r>
              <a:rPr lang="en-US" smtClean="0"/>
              <a:t>SIES GST, Nerul</a:t>
            </a:r>
            <a:endParaRPr lang="en-US"/>
          </a:p>
        </p:txBody>
      </p:sp>
      <p:sp>
        <p:nvSpPr>
          <p:cNvPr id="6" name="Slide Number Placeholder 5">
            <a:extLst>
              <a:ext uri="{FF2B5EF4-FFF2-40B4-BE49-F238E27FC236}">
                <a16:creationId xmlns:a16="http://schemas.microsoft.com/office/drawing/2014/main" id="{24DAB5A3-605B-45BF-B8D8-F6727A2E5D2F}"/>
              </a:ext>
            </a:extLst>
          </p:cNvPr>
          <p:cNvSpPr>
            <a:spLocks noGrp="1"/>
          </p:cNvSpPr>
          <p:nvPr>
            <p:ph type="sldNum" sz="quarter" idx="12"/>
          </p:nvPr>
        </p:nvSpPr>
        <p:spPr/>
        <p:txBody>
          <a:bodyPr/>
          <a:lstStyle/>
          <a:p>
            <a:pPr>
              <a:defRPr/>
            </a:pPr>
            <a:fld id="{85B8D5DA-44F4-4D24-AB69-B5125615768E}" type="slidenum">
              <a:rPr lang="en-US" altLang="en-US" smtClean="0"/>
              <a:pPr>
                <a:defRPr/>
              </a:pPr>
              <a:t>16</a:t>
            </a:fld>
            <a:endParaRPr lang="en-US" altLang="en-US"/>
          </a:p>
        </p:txBody>
      </p:sp>
      <p:pic>
        <p:nvPicPr>
          <p:cNvPr id="7" name="Content Placeholder 6">
            <a:extLst>
              <a:ext uri="{FF2B5EF4-FFF2-40B4-BE49-F238E27FC236}">
                <a16:creationId xmlns:a16="http://schemas.microsoft.com/office/drawing/2014/main" id="{CCEB5E5C-9A5E-4B12-8E0C-E9A39F702EE5}"/>
              </a:ext>
            </a:extLst>
          </p:cNvPr>
          <p:cNvPicPr>
            <a:picLocks noGrp="1" noChangeAspect="1"/>
          </p:cNvPicPr>
          <p:nvPr>
            <p:ph idx="1"/>
          </p:nvPr>
        </p:nvPicPr>
        <p:blipFill>
          <a:blip r:embed="rId2"/>
          <a:stretch>
            <a:fillRect/>
          </a:stretch>
        </p:blipFill>
        <p:spPr>
          <a:xfrm>
            <a:off x="1732832" y="1224546"/>
            <a:ext cx="8046154" cy="4525962"/>
          </a:xfrm>
          <a:prstGeom prst="rect">
            <a:avLst/>
          </a:prstGeom>
        </p:spPr>
      </p:pic>
      <p:sp>
        <p:nvSpPr>
          <p:cNvPr id="8" name="TextBox 7">
            <a:extLst>
              <a:ext uri="{FF2B5EF4-FFF2-40B4-BE49-F238E27FC236}">
                <a16:creationId xmlns:a16="http://schemas.microsoft.com/office/drawing/2014/main" id="{AECF2B91-F0D9-4AC3-8CA5-79250D50CD06}"/>
              </a:ext>
            </a:extLst>
          </p:cNvPr>
          <p:cNvSpPr txBox="1"/>
          <p:nvPr/>
        </p:nvSpPr>
        <p:spPr>
          <a:xfrm>
            <a:off x="4220547" y="566315"/>
            <a:ext cx="2802947" cy="461665"/>
          </a:xfrm>
          <a:prstGeom prst="rect">
            <a:avLst/>
          </a:prstGeom>
          <a:noFill/>
        </p:spPr>
        <p:txBody>
          <a:bodyPr wrap="none" rtlCol="0">
            <a:spAutoFit/>
          </a:bodyPr>
          <a:lstStyle/>
          <a:p>
            <a:r>
              <a:rPr lang="en-IN" sz="2400" b="1" dirty="0" err="1" smtClean="0">
                <a:latin typeface="Times New Roman" panose="02020603050405020304" pitchFamily="18" charset="0"/>
                <a:cs typeface="Times New Roman" panose="02020603050405020304" pitchFamily="18" charset="0"/>
              </a:rPr>
              <a:t>Tera</a:t>
            </a:r>
            <a:r>
              <a:rPr lang="en-IN" sz="2400" b="1" dirty="0" smtClean="0">
                <a:latin typeface="Times New Roman" panose="02020603050405020304" pitchFamily="18" charset="0"/>
                <a:cs typeface="Times New Roman" panose="02020603050405020304" pitchFamily="18" charset="0"/>
              </a:rPr>
              <a:t> term to csv file</a:t>
            </a:r>
            <a:endParaRPr lang="en-IN"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7498266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30220" y="1481138"/>
            <a:ext cx="8994711" cy="4525962"/>
          </a:xfrm>
        </p:spPr>
      </p:pic>
      <p:sp>
        <p:nvSpPr>
          <p:cNvPr id="3" name="Title 2"/>
          <p:cNvSpPr>
            <a:spLocks noGrp="1"/>
          </p:cNvSpPr>
          <p:nvPr>
            <p:ph type="title"/>
          </p:nvPr>
        </p:nvSpPr>
        <p:spPr/>
        <p:txBody>
          <a:bodyPr>
            <a:normAutofit/>
          </a:bodyPr>
          <a:lstStyle/>
          <a:p>
            <a:pPr algn="ctr"/>
            <a:r>
              <a:rPr lang="en-IN" sz="2400" dirty="0" smtClean="0">
                <a:solidFill>
                  <a:schemeClr val="tx1"/>
                </a:solidFill>
                <a:effectLst/>
                <a:latin typeface="Times New Roman" panose="02020603050405020304" pitchFamily="18" charset="0"/>
                <a:cs typeface="Times New Roman" panose="02020603050405020304" pitchFamily="18" charset="0"/>
              </a:rPr>
              <a:t>Output of the Training model</a:t>
            </a:r>
            <a:endParaRPr lang="en-IN" sz="2400" dirty="0">
              <a:solidFill>
                <a:schemeClr val="tx1"/>
              </a:solidFill>
              <a:effectLst/>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pPr>
              <a:defRPr/>
            </a:pPr>
            <a:r>
              <a:rPr lang="en-US" smtClean="0"/>
              <a:t>Saturday, 10/07/2017 </a:t>
            </a:r>
            <a:endParaRPr lang="en-US"/>
          </a:p>
        </p:txBody>
      </p:sp>
      <p:sp>
        <p:nvSpPr>
          <p:cNvPr id="5" name="Footer Placeholder 4"/>
          <p:cNvSpPr>
            <a:spLocks noGrp="1"/>
          </p:cNvSpPr>
          <p:nvPr>
            <p:ph type="ftr" sz="quarter" idx="11"/>
          </p:nvPr>
        </p:nvSpPr>
        <p:spPr/>
        <p:txBody>
          <a:bodyPr/>
          <a:lstStyle/>
          <a:p>
            <a:pPr>
              <a:defRPr/>
            </a:pPr>
            <a:r>
              <a:rPr lang="en-US" smtClean="0"/>
              <a:t>SIES GST, Nerul</a:t>
            </a:r>
            <a:endParaRPr lang="en-US"/>
          </a:p>
        </p:txBody>
      </p:sp>
      <p:sp>
        <p:nvSpPr>
          <p:cNvPr id="6" name="Slide Number Placeholder 5"/>
          <p:cNvSpPr>
            <a:spLocks noGrp="1"/>
          </p:cNvSpPr>
          <p:nvPr>
            <p:ph type="sldNum" sz="quarter" idx="12"/>
          </p:nvPr>
        </p:nvSpPr>
        <p:spPr/>
        <p:txBody>
          <a:bodyPr/>
          <a:lstStyle/>
          <a:p>
            <a:pPr>
              <a:defRPr/>
            </a:pPr>
            <a:fld id="{85B8D5DA-44F4-4D24-AB69-B5125615768E}" type="slidenum">
              <a:rPr lang="en-US" altLang="en-US" smtClean="0"/>
              <a:pPr>
                <a:defRPr/>
              </a:pPr>
              <a:t>17</a:t>
            </a:fld>
            <a:endParaRPr lang="en-US" altLang="en-US"/>
          </a:p>
        </p:txBody>
      </p:sp>
    </p:spTree>
    <p:extLst>
      <p:ext uri="{BB962C8B-B14F-4D97-AF65-F5344CB8AC3E}">
        <p14:creationId xmlns:p14="http://schemas.microsoft.com/office/powerpoint/2010/main" val="250903843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2"/>
          <a:stretch>
            <a:fillRect/>
          </a:stretch>
        </p:blipFill>
        <p:spPr>
          <a:xfrm>
            <a:off x="6426577" y="1307452"/>
            <a:ext cx="5102907" cy="3673342"/>
          </a:xfrm>
          <a:prstGeom prst="rect">
            <a:avLst/>
          </a:prstGeom>
        </p:spPr>
      </p:pic>
      <p:sp>
        <p:nvSpPr>
          <p:cNvPr id="5" name="Footer Placeholder 4"/>
          <p:cNvSpPr>
            <a:spLocks noGrp="1"/>
          </p:cNvSpPr>
          <p:nvPr>
            <p:ph type="ftr" sz="quarter" idx="11"/>
          </p:nvPr>
        </p:nvSpPr>
        <p:spPr/>
        <p:txBody>
          <a:bodyPr/>
          <a:lstStyle/>
          <a:p>
            <a:pPr>
              <a:defRPr/>
            </a:pPr>
            <a:r>
              <a:rPr lang="en-US" smtClean="0"/>
              <a:t>SIES GST, Nerul</a:t>
            </a:r>
            <a:endParaRPr lang="en-US"/>
          </a:p>
        </p:txBody>
      </p:sp>
      <p:sp>
        <p:nvSpPr>
          <p:cNvPr id="6" name="Slide Number Placeholder 5"/>
          <p:cNvSpPr>
            <a:spLocks noGrp="1"/>
          </p:cNvSpPr>
          <p:nvPr>
            <p:ph type="sldNum" sz="quarter" idx="12"/>
          </p:nvPr>
        </p:nvSpPr>
        <p:spPr/>
        <p:txBody>
          <a:bodyPr/>
          <a:lstStyle/>
          <a:p>
            <a:pPr>
              <a:defRPr/>
            </a:pPr>
            <a:fld id="{85B8D5DA-44F4-4D24-AB69-B5125615768E}" type="slidenum">
              <a:rPr lang="en-US" altLang="en-US" smtClean="0"/>
              <a:pPr>
                <a:defRPr/>
              </a:pPr>
              <a:t>18</a:t>
            </a:fld>
            <a:endParaRPr lang="en-US" altLang="en-US"/>
          </a:p>
        </p:txBody>
      </p:sp>
      <p:pic>
        <p:nvPicPr>
          <p:cNvPr id="8" name="Picture 7"/>
          <p:cNvPicPr>
            <a:picLocks noChangeAspect="1"/>
          </p:cNvPicPr>
          <p:nvPr/>
        </p:nvPicPr>
        <p:blipFill>
          <a:blip r:embed="rId3"/>
          <a:stretch>
            <a:fillRect/>
          </a:stretch>
        </p:blipFill>
        <p:spPr>
          <a:xfrm>
            <a:off x="595947" y="1372525"/>
            <a:ext cx="5243937" cy="3608269"/>
          </a:xfrm>
          <a:prstGeom prst="rect">
            <a:avLst/>
          </a:prstGeom>
        </p:spPr>
      </p:pic>
      <p:sp>
        <p:nvSpPr>
          <p:cNvPr id="10" name="Rectangle 9"/>
          <p:cNvSpPr/>
          <p:nvPr/>
        </p:nvSpPr>
        <p:spPr>
          <a:xfrm>
            <a:off x="609600" y="322538"/>
            <a:ext cx="4126130" cy="369332"/>
          </a:xfrm>
          <a:prstGeom prst="rect">
            <a:avLst/>
          </a:prstGeom>
        </p:spPr>
        <p:txBody>
          <a:bodyPr wrap="none">
            <a:spAutoFit/>
          </a:bodyPr>
          <a:lstStyle/>
          <a:p>
            <a:r>
              <a:rPr lang="en-US" b="1" dirty="0">
                <a:latin typeface="Times New Roman" panose="02020603050405020304" pitchFamily="18" charset="0"/>
                <a:cs typeface="Times New Roman" panose="02020603050405020304" pitchFamily="18" charset="0"/>
              </a:rPr>
              <a:t>Hand Gesture and Output for Stop Sign</a:t>
            </a:r>
            <a:endParaRPr lang="en-IN" b="1" dirty="0">
              <a:latin typeface="Times New Roman" panose="02020603050405020304" pitchFamily="18" charset="0"/>
              <a:cs typeface="Times New Roman" panose="02020603050405020304" pitchFamily="18" charset="0"/>
            </a:endParaRPr>
          </a:p>
        </p:txBody>
      </p:sp>
      <p:sp>
        <p:nvSpPr>
          <p:cNvPr id="12" name="Rectangle 11"/>
          <p:cNvSpPr/>
          <p:nvPr/>
        </p:nvSpPr>
        <p:spPr>
          <a:xfrm>
            <a:off x="6722732" y="322538"/>
            <a:ext cx="4215898" cy="369332"/>
          </a:xfrm>
          <a:prstGeom prst="rect">
            <a:avLst/>
          </a:prstGeom>
        </p:spPr>
        <p:txBody>
          <a:bodyPr wrap="none">
            <a:spAutoFit/>
          </a:bodyPr>
          <a:lstStyle/>
          <a:p>
            <a:r>
              <a:rPr lang="en-US" b="1" dirty="0">
                <a:latin typeface="Times New Roman" panose="02020603050405020304" pitchFamily="18" charset="0"/>
                <a:cs typeface="Times New Roman" panose="02020603050405020304" pitchFamily="18" charset="0"/>
              </a:rPr>
              <a:t>Hand Gesture and Output for Okay Sign</a:t>
            </a: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473551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77730" y="860734"/>
            <a:ext cx="4755323" cy="2880842"/>
          </a:xfrm>
          <a:prstGeom prst="rect">
            <a:avLst/>
          </a:prstGeom>
        </p:spPr>
      </p:pic>
      <p:sp>
        <p:nvSpPr>
          <p:cNvPr id="6" name="Slide Number Placeholder 5"/>
          <p:cNvSpPr>
            <a:spLocks noGrp="1"/>
          </p:cNvSpPr>
          <p:nvPr>
            <p:ph type="sldNum" sz="quarter" idx="12"/>
          </p:nvPr>
        </p:nvSpPr>
        <p:spPr/>
        <p:txBody>
          <a:bodyPr/>
          <a:lstStyle/>
          <a:p>
            <a:pPr>
              <a:defRPr/>
            </a:pPr>
            <a:fld id="{85B8D5DA-44F4-4D24-AB69-B5125615768E}" type="slidenum">
              <a:rPr lang="en-US" altLang="en-US" smtClean="0"/>
              <a:pPr>
                <a:defRPr/>
              </a:pPr>
              <a:t>19</a:t>
            </a:fld>
            <a:endParaRPr lang="en-US" altLang="en-US"/>
          </a:p>
        </p:txBody>
      </p:sp>
      <p:sp>
        <p:nvSpPr>
          <p:cNvPr id="5" name="Footer Placeholder 4"/>
          <p:cNvSpPr>
            <a:spLocks noGrp="1"/>
          </p:cNvSpPr>
          <p:nvPr>
            <p:ph type="ftr" sz="quarter" idx="11"/>
          </p:nvPr>
        </p:nvSpPr>
        <p:spPr/>
        <p:txBody>
          <a:bodyPr/>
          <a:lstStyle/>
          <a:p>
            <a:pPr>
              <a:defRPr/>
            </a:pPr>
            <a:r>
              <a:rPr lang="en-US" dirty="0" smtClean="0"/>
              <a:t>SIES GST, </a:t>
            </a:r>
            <a:r>
              <a:rPr lang="en-US" dirty="0" err="1" smtClean="0"/>
              <a:t>Nerul</a:t>
            </a:r>
            <a:endParaRPr lang="en-US" dirty="0"/>
          </a:p>
        </p:txBody>
      </p:sp>
      <p:pic>
        <p:nvPicPr>
          <p:cNvPr id="7" name="Content Placeholder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auto">
          <a:xfrm>
            <a:off x="6568751" y="860734"/>
            <a:ext cx="4861249" cy="28808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ectangle 9"/>
          <p:cNvSpPr/>
          <p:nvPr/>
        </p:nvSpPr>
        <p:spPr>
          <a:xfrm>
            <a:off x="686502" y="283113"/>
            <a:ext cx="4550516" cy="369332"/>
          </a:xfrm>
          <a:prstGeom prst="rect">
            <a:avLst/>
          </a:prstGeom>
        </p:spPr>
        <p:txBody>
          <a:bodyPr wrap="square">
            <a:spAutoFit/>
          </a:bodyPr>
          <a:lstStyle/>
          <a:p>
            <a:pPr algn="ctr"/>
            <a:r>
              <a:rPr lang="en-US" b="1" dirty="0">
                <a:latin typeface="Times New Roman" panose="02020603050405020304" pitchFamily="18" charset="0"/>
                <a:cs typeface="Times New Roman" panose="02020603050405020304" pitchFamily="18" charset="0"/>
              </a:rPr>
              <a:t>Hand Gesture and Output for Help Sign</a:t>
            </a:r>
            <a:endParaRPr lang="en-IN" b="1" dirty="0">
              <a:latin typeface="Times New Roman" panose="02020603050405020304" pitchFamily="18" charset="0"/>
              <a:cs typeface="Times New Roman" panose="02020603050405020304" pitchFamily="18" charset="0"/>
            </a:endParaRPr>
          </a:p>
        </p:txBody>
      </p:sp>
      <p:sp>
        <p:nvSpPr>
          <p:cNvPr id="12" name="Rectangle 11"/>
          <p:cNvSpPr/>
          <p:nvPr/>
        </p:nvSpPr>
        <p:spPr>
          <a:xfrm>
            <a:off x="6792460" y="285957"/>
            <a:ext cx="3916778" cy="369332"/>
          </a:xfrm>
          <a:prstGeom prst="rect">
            <a:avLst/>
          </a:prstGeom>
        </p:spPr>
        <p:txBody>
          <a:bodyPr wrap="none">
            <a:spAutoFit/>
          </a:bodyPr>
          <a:lstStyle/>
          <a:p>
            <a:r>
              <a:rPr lang="en-US" b="1" dirty="0">
                <a:latin typeface="Times New Roman" panose="02020603050405020304" pitchFamily="18" charset="0"/>
                <a:cs typeface="Times New Roman" panose="02020603050405020304" pitchFamily="18" charset="0"/>
              </a:rPr>
              <a:t>Hand Gesture and Output for letter B</a:t>
            </a:r>
            <a:endParaRPr lang="en-IN" b="1" dirty="0">
              <a:latin typeface="Times New Roman" panose="02020603050405020304" pitchFamily="18" charset="0"/>
              <a:cs typeface="Times New Roman" panose="02020603050405020304" pitchFamily="18" charset="0"/>
            </a:endParaRPr>
          </a:p>
        </p:txBody>
      </p:sp>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26159" y="4104270"/>
            <a:ext cx="3825551" cy="2669594"/>
          </a:xfrm>
          <a:prstGeom prst="rect">
            <a:avLst/>
          </a:prstGeom>
        </p:spPr>
      </p:pic>
      <p:sp>
        <p:nvSpPr>
          <p:cNvPr id="8" name="TextBox 7"/>
          <p:cNvSpPr txBox="1"/>
          <p:nvPr/>
        </p:nvSpPr>
        <p:spPr>
          <a:xfrm>
            <a:off x="3946849" y="3734938"/>
            <a:ext cx="4152122" cy="369332"/>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Hand Gesture and Output for </a:t>
            </a:r>
            <a:r>
              <a:rPr lang="en-US" b="1" dirty="0" smtClean="0">
                <a:latin typeface="Times New Roman" panose="02020603050405020304" pitchFamily="18" charset="0"/>
                <a:cs typeface="Times New Roman" panose="02020603050405020304" pitchFamily="18" charset="0"/>
              </a:rPr>
              <a:t>letter A</a:t>
            </a: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3688579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8875" y="298280"/>
            <a:ext cx="9905998" cy="699247"/>
          </a:xfrm>
        </p:spPr>
        <p:txBody>
          <a:bodyPr>
            <a:normAutofit/>
          </a:bodyPr>
          <a:lstStyle/>
          <a:p>
            <a:pPr algn="just"/>
            <a:r>
              <a:rPr lang="en-IN" sz="2400" b="1" dirty="0">
                <a:latin typeface="Times New Roman" panose="02020603050405020304" pitchFamily="18" charset="0"/>
                <a:cs typeface="Times New Roman" panose="02020603050405020304" pitchFamily="18" charset="0"/>
              </a:rPr>
              <a:t>INTRODUCTION</a:t>
            </a:r>
          </a:p>
        </p:txBody>
      </p:sp>
      <p:sp>
        <p:nvSpPr>
          <p:cNvPr id="3" name="Content Placeholder 2"/>
          <p:cNvSpPr>
            <a:spLocks noGrp="1"/>
          </p:cNvSpPr>
          <p:nvPr>
            <p:ph idx="1"/>
          </p:nvPr>
        </p:nvSpPr>
        <p:spPr>
          <a:xfrm>
            <a:off x="1090643" y="997527"/>
            <a:ext cx="10262462" cy="4898571"/>
          </a:xfrm>
        </p:spPr>
        <p:txBody>
          <a:bodyPr>
            <a:normAutofit/>
          </a:bodyPr>
          <a:lstStyle/>
          <a:p>
            <a:pPr algn="just">
              <a:lnSpc>
                <a:spcPct val="170000"/>
              </a:lnSpc>
            </a:pPr>
            <a:r>
              <a:rPr lang="en-US" sz="1800" dirty="0">
                <a:latin typeface="Times New Roman" panose="02020603050405020304" pitchFamily="18" charset="0"/>
                <a:cs typeface="Times New Roman" panose="02020603050405020304" pitchFamily="18" charset="0"/>
              </a:rPr>
              <a:t>One of the most precious gifts to a human being is an ability to see, listen, speak and respond </a:t>
            </a:r>
            <a:r>
              <a:rPr lang="en-US" sz="1800" dirty="0" smtClean="0">
                <a:latin typeface="Times New Roman" panose="02020603050405020304" pitchFamily="18" charset="0"/>
                <a:cs typeface="Times New Roman" panose="02020603050405020304" pitchFamily="18" charset="0"/>
              </a:rPr>
              <a:t>according to </a:t>
            </a:r>
            <a:r>
              <a:rPr lang="en-US" sz="1800" dirty="0">
                <a:latin typeface="Times New Roman" panose="02020603050405020304" pitchFamily="18" charset="0"/>
                <a:cs typeface="Times New Roman" panose="02020603050405020304" pitchFamily="18" charset="0"/>
              </a:rPr>
              <a:t>the situations. But there are some unfortunate ones who are deprived of this.</a:t>
            </a:r>
          </a:p>
          <a:p>
            <a:pPr algn="just">
              <a:lnSpc>
                <a:spcPct val="170000"/>
              </a:lnSpc>
            </a:pPr>
            <a:r>
              <a:rPr lang="en-US" sz="1800" dirty="0">
                <a:latin typeface="Times New Roman" panose="02020603050405020304" pitchFamily="18" charset="0"/>
                <a:cs typeface="Times New Roman" panose="02020603050405020304" pitchFamily="18" charset="0"/>
              </a:rPr>
              <a:t>When  a speech impaired person speaks to a normal person, the normal person finds it difficult to understand and asks the  deaf and dumb person to show gestures for his/her needs.</a:t>
            </a:r>
          </a:p>
          <a:p>
            <a:pPr algn="just">
              <a:lnSpc>
                <a:spcPct val="170000"/>
              </a:lnSpc>
            </a:pPr>
            <a:r>
              <a:rPr lang="en-US" sz="1800" dirty="0">
                <a:latin typeface="Times New Roman" panose="02020603050405020304" pitchFamily="18" charset="0"/>
                <a:cs typeface="Times New Roman" panose="02020603050405020304" pitchFamily="18" charset="0"/>
              </a:rPr>
              <a:t>It is necessary to have  an  advance  gesture  recognition  or  sign  language detection system to bridge this communication gap.</a:t>
            </a:r>
          </a:p>
          <a:p>
            <a:pPr algn="just">
              <a:lnSpc>
                <a:spcPct val="170000"/>
              </a:lnSpc>
            </a:pPr>
            <a:r>
              <a:rPr lang="en-US" sz="1800" dirty="0">
                <a:latin typeface="Times New Roman" panose="02020603050405020304" pitchFamily="18" charset="0"/>
                <a:cs typeface="Times New Roman" panose="02020603050405020304" pitchFamily="18" charset="0"/>
              </a:rPr>
              <a:t>Smart glove has been designed to give voice </a:t>
            </a:r>
            <a:r>
              <a:rPr lang="en-US" sz="1800" dirty="0" smtClean="0">
                <a:latin typeface="Times New Roman" panose="02020603050405020304" pitchFamily="18" charset="0"/>
                <a:cs typeface="Times New Roman" panose="02020603050405020304" pitchFamily="18" charset="0"/>
              </a:rPr>
              <a:t>to the </a:t>
            </a:r>
            <a:r>
              <a:rPr lang="en-US" sz="1800" dirty="0">
                <a:latin typeface="Times New Roman" panose="02020603050405020304" pitchFamily="18" charset="0"/>
                <a:cs typeface="Times New Roman" panose="02020603050405020304" pitchFamily="18" charset="0"/>
              </a:rPr>
              <a:t>voiceless and its main objective is to help deaf and dumb people by removing communication barrier so they are not  restricted  in  a  small  social  circle  and  are  also  able  to convey their feelings and emotions.</a:t>
            </a:r>
          </a:p>
          <a:p>
            <a:pPr algn="just"/>
            <a:endParaRPr lang="en-IN" sz="1400" dirty="0"/>
          </a:p>
        </p:txBody>
      </p:sp>
      <p:sp>
        <p:nvSpPr>
          <p:cNvPr id="8" name="Footer Placeholder 4"/>
          <p:cNvSpPr>
            <a:spLocks noGrp="1"/>
          </p:cNvSpPr>
          <p:nvPr>
            <p:ph type="ftr" sz="quarter" idx="11"/>
          </p:nvPr>
        </p:nvSpPr>
        <p:spPr>
          <a:xfrm>
            <a:off x="5839884" y="6408739"/>
            <a:ext cx="3134783" cy="365125"/>
          </a:xfrm>
        </p:spPr>
        <p:txBody>
          <a:bodyPr/>
          <a:lstStyle/>
          <a:p>
            <a:pPr>
              <a:defRPr/>
            </a:pPr>
            <a:r>
              <a:rPr lang="en-US" dirty="0"/>
              <a:t>SIES GST, </a:t>
            </a:r>
            <a:r>
              <a:rPr lang="en-US" dirty="0" err="1"/>
              <a:t>Nerul</a:t>
            </a:r>
            <a:endParaRPr lang="en-US" dirty="0"/>
          </a:p>
        </p:txBody>
      </p:sp>
    </p:spTree>
    <p:extLst>
      <p:ext uri="{BB962C8B-B14F-4D97-AF65-F5344CB8AC3E}">
        <p14:creationId xmlns:p14="http://schemas.microsoft.com/office/powerpoint/2010/main" val="239790967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fyp smart gloves real time">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001838" y="1481138"/>
            <a:ext cx="8186737" cy="4525962"/>
          </a:xfrm>
        </p:spPr>
      </p:pic>
      <p:sp>
        <p:nvSpPr>
          <p:cNvPr id="3" name="Title 2"/>
          <p:cNvSpPr>
            <a:spLocks noGrp="1"/>
          </p:cNvSpPr>
          <p:nvPr>
            <p:ph type="title"/>
          </p:nvPr>
        </p:nvSpPr>
        <p:spPr>
          <a:xfrm>
            <a:off x="609600" y="274638"/>
            <a:ext cx="10972800" cy="667754"/>
          </a:xfrm>
        </p:spPr>
        <p:txBody>
          <a:bodyPr>
            <a:normAutofit/>
          </a:bodyPr>
          <a:lstStyle/>
          <a:p>
            <a:pPr algn="ctr"/>
            <a:r>
              <a:rPr lang="en-IN" sz="2400" dirty="0" smtClean="0">
                <a:solidFill>
                  <a:schemeClr val="tx1"/>
                </a:solidFill>
                <a:effectLst/>
                <a:latin typeface="Times New Roman" panose="02020603050405020304" pitchFamily="18" charset="0"/>
                <a:cs typeface="Times New Roman" panose="02020603050405020304" pitchFamily="18" charset="0"/>
              </a:rPr>
              <a:t>Real Time Working</a:t>
            </a:r>
            <a:endParaRPr lang="en-IN" sz="2400" dirty="0">
              <a:solidFill>
                <a:schemeClr val="tx1"/>
              </a:solidFill>
              <a:effectLst/>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p:txBody>
          <a:bodyPr/>
          <a:lstStyle/>
          <a:p>
            <a:pPr>
              <a:defRPr/>
            </a:pPr>
            <a:r>
              <a:rPr lang="en-US" smtClean="0"/>
              <a:t>SIES GST, Nerul</a:t>
            </a:r>
            <a:endParaRPr lang="en-US"/>
          </a:p>
        </p:txBody>
      </p:sp>
      <p:sp>
        <p:nvSpPr>
          <p:cNvPr id="6" name="Slide Number Placeholder 5"/>
          <p:cNvSpPr>
            <a:spLocks noGrp="1"/>
          </p:cNvSpPr>
          <p:nvPr>
            <p:ph type="sldNum" sz="quarter" idx="12"/>
          </p:nvPr>
        </p:nvSpPr>
        <p:spPr/>
        <p:txBody>
          <a:bodyPr/>
          <a:lstStyle/>
          <a:p>
            <a:pPr>
              <a:defRPr/>
            </a:pPr>
            <a:fld id="{85B8D5DA-44F4-4D24-AB69-B5125615768E}" type="slidenum">
              <a:rPr lang="en-US" altLang="en-US" smtClean="0"/>
              <a:pPr>
                <a:defRPr/>
              </a:pPr>
              <a:t>20</a:t>
            </a:fld>
            <a:endParaRPr lang="en-US" altLang="en-US"/>
          </a:p>
        </p:txBody>
      </p:sp>
    </p:spTree>
    <p:extLst>
      <p:ext uri="{BB962C8B-B14F-4D97-AF65-F5344CB8AC3E}">
        <p14:creationId xmlns:p14="http://schemas.microsoft.com/office/powerpoint/2010/main" val="8423155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100000">
                <p:cTn id="7" fill="hold" display="0">
                  <p:stCondLst>
                    <p:cond delay="indefinite"/>
                  </p:stCondLst>
                </p:cTn>
                <p:tgtEl>
                  <p:spTgt spid="7"/>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400" b="1" dirty="0">
                <a:latin typeface="Times New Roman" panose="02020603050405020304" pitchFamily="18" charset="0"/>
                <a:cs typeface="Times New Roman" panose="02020603050405020304" pitchFamily="18" charset="0"/>
              </a:rPr>
              <a:t>APPLICATION AND FUTURE WORK</a:t>
            </a:r>
          </a:p>
        </p:txBody>
      </p:sp>
      <p:sp>
        <p:nvSpPr>
          <p:cNvPr id="3" name="Content Placeholder 2"/>
          <p:cNvSpPr>
            <a:spLocks noGrp="1"/>
          </p:cNvSpPr>
          <p:nvPr>
            <p:ph idx="1"/>
          </p:nvPr>
        </p:nvSpPr>
        <p:spPr>
          <a:xfrm>
            <a:off x="816626" y="1417638"/>
            <a:ext cx="10046515" cy="3759427"/>
          </a:xfrm>
        </p:spPr>
        <p:txBody>
          <a:bodyPr>
            <a:normAutofit/>
          </a:bodyPr>
          <a:lstStyle/>
          <a:p>
            <a:pPr algn="just">
              <a:lnSpc>
                <a:spcPct val="150000"/>
              </a:lnSpc>
            </a:pPr>
            <a:r>
              <a:rPr lang="en-US" sz="1800" dirty="0">
                <a:latin typeface="Times New Roman" panose="02020603050405020304" pitchFamily="18" charset="0"/>
                <a:cs typeface="Times New Roman" panose="02020603050405020304" pitchFamily="18" charset="0"/>
              </a:rPr>
              <a:t>This system can be implemented</a:t>
            </a:r>
            <a:r>
              <a:rPr lang="en-US" sz="1800" b="1"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in many application </a:t>
            </a:r>
            <a:r>
              <a:rPr lang="en-US" sz="1800" dirty="0" smtClean="0">
                <a:latin typeface="Times New Roman" panose="02020603050405020304" pitchFamily="18" charset="0"/>
                <a:cs typeface="Times New Roman" panose="02020603050405020304" pitchFamily="18" charset="0"/>
              </a:rPr>
              <a:t>areas, examples </a:t>
            </a:r>
            <a:r>
              <a:rPr lang="en-US" sz="1800" dirty="0">
                <a:latin typeface="Times New Roman" panose="02020603050405020304" pitchFamily="18" charset="0"/>
                <a:cs typeface="Times New Roman" panose="02020603050405020304" pitchFamily="18" charset="0"/>
              </a:rPr>
              <a:t>include accessing government websites </a:t>
            </a:r>
            <a:r>
              <a:rPr lang="en-US" sz="1800" dirty="0" smtClean="0">
                <a:latin typeface="Times New Roman" panose="02020603050405020304" pitchFamily="18" charset="0"/>
                <a:cs typeface="Times New Roman" panose="02020603050405020304" pitchFamily="18" charset="0"/>
              </a:rPr>
              <a:t>where no video </a:t>
            </a:r>
            <a:r>
              <a:rPr lang="en-US" sz="1800" dirty="0">
                <a:latin typeface="Times New Roman" panose="02020603050405020304" pitchFamily="18" charset="0"/>
                <a:cs typeface="Times New Roman" panose="02020603050405020304" pitchFamily="18" charset="0"/>
              </a:rPr>
              <a:t>clip for deaf and mute is available or filling out </a:t>
            </a:r>
            <a:r>
              <a:rPr lang="en-US" sz="1800" dirty="0" smtClean="0">
                <a:latin typeface="Times New Roman" panose="02020603050405020304" pitchFamily="18" charset="0"/>
                <a:cs typeface="Times New Roman" panose="02020603050405020304" pitchFamily="18" charset="0"/>
              </a:rPr>
              <a:t>forms online where </a:t>
            </a:r>
            <a:r>
              <a:rPr lang="en-US" sz="1800" dirty="0">
                <a:latin typeface="Times New Roman" panose="02020603050405020304" pitchFamily="18" charset="0"/>
                <a:cs typeface="Times New Roman" panose="02020603050405020304" pitchFamily="18" charset="0"/>
              </a:rPr>
              <a:t>no interpreter may be present to help.</a:t>
            </a:r>
          </a:p>
          <a:p>
            <a:pPr algn="just">
              <a:lnSpc>
                <a:spcPct val="150000"/>
              </a:lnSpc>
            </a:pPr>
            <a:r>
              <a:rPr lang="en-US" sz="1800" dirty="0">
                <a:latin typeface="Times New Roman" panose="02020603050405020304" pitchFamily="18" charset="0"/>
                <a:cs typeface="Times New Roman" panose="02020603050405020304" pitchFamily="18" charset="0"/>
              </a:rPr>
              <a:t>This project did not focus </a:t>
            </a:r>
            <a:r>
              <a:rPr lang="en-US" sz="1800" dirty="0" smtClean="0">
                <a:latin typeface="Times New Roman" panose="02020603050405020304" pitchFamily="18" charset="0"/>
                <a:cs typeface="Times New Roman" panose="02020603050405020304" pitchFamily="18" charset="0"/>
              </a:rPr>
              <a:t>on facial </a:t>
            </a:r>
            <a:r>
              <a:rPr lang="en-US" sz="1800" b="1" dirty="0" smtClean="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expressions</a:t>
            </a:r>
            <a:r>
              <a:rPr lang="en-US" sz="1800" b="1"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although it </a:t>
            </a:r>
            <a:r>
              <a:rPr lang="en-US" sz="1800" dirty="0" smtClean="0">
                <a:latin typeface="Times New Roman" panose="02020603050405020304" pitchFamily="18" charset="0"/>
                <a:cs typeface="Times New Roman" panose="02020603050405020304" pitchFamily="18" charset="0"/>
              </a:rPr>
              <a:t>is well </a:t>
            </a:r>
            <a:r>
              <a:rPr lang="en-US" sz="1800" dirty="0">
                <a:latin typeface="Times New Roman" panose="02020603050405020304" pitchFamily="18" charset="0"/>
                <a:cs typeface="Times New Roman" panose="02020603050405020304" pitchFamily="18" charset="0"/>
              </a:rPr>
              <a:t>known that facial </a:t>
            </a:r>
            <a:r>
              <a:rPr lang="en-US" sz="1800" dirty="0" smtClean="0">
                <a:latin typeface="Times New Roman" panose="02020603050405020304" pitchFamily="18" charset="0"/>
                <a:cs typeface="Times New Roman" panose="02020603050405020304" pitchFamily="18" charset="0"/>
              </a:rPr>
              <a:t>expressions convey </a:t>
            </a:r>
            <a:r>
              <a:rPr lang="en-US" sz="1800" dirty="0">
                <a:latin typeface="Times New Roman" panose="02020603050405020304" pitchFamily="18" charset="0"/>
                <a:cs typeface="Times New Roman" panose="02020603050405020304" pitchFamily="18" charset="0"/>
              </a:rPr>
              <a:t>important part </a:t>
            </a:r>
            <a:r>
              <a:rPr lang="en-US" sz="1800" dirty="0" smtClean="0">
                <a:latin typeface="Times New Roman" panose="02020603050405020304" pitchFamily="18" charset="0"/>
                <a:cs typeface="Times New Roman" panose="02020603050405020304" pitchFamily="18" charset="0"/>
              </a:rPr>
              <a:t>of </a:t>
            </a:r>
            <a:r>
              <a:rPr lang="en-IN" sz="1800" dirty="0" smtClean="0">
                <a:latin typeface="Times New Roman" panose="02020603050405020304" pitchFamily="18" charset="0"/>
                <a:cs typeface="Times New Roman" panose="02020603050405020304" pitchFamily="18" charset="0"/>
              </a:rPr>
              <a:t>sign-languages</a:t>
            </a:r>
            <a:r>
              <a:rPr lang="en-IN" sz="1800" dirty="0">
                <a:latin typeface="Times New Roman" panose="02020603050405020304" pitchFamily="18" charset="0"/>
                <a:cs typeface="Times New Roman" panose="02020603050405020304" pitchFamily="18" charset="0"/>
              </a:rPr>
              <a:t>.</a:t>
            </a:r>
          </a:p>
          <a:p>
            <a:pPr marL="0" indent="0" algn="just">
              <a:lnSpc>
                <a:spcPct val="150000"/>
              </a:lnSpc>
              <a:buNone/>
            </a:pPr>
            <a:endParaRPr lang="en-IN" sz="1800" dirty="0">
              <a:latin typeface="Times New Roman" panose="02020603050405020304" pitchFamily="18" charset="0"/>
              <a:cs typeface="Times New Roman" panose="02020603050405020304" pitchFamily="18" charset="0"/>
            </a:endParaRPr>
          </a:p>
        </p:txBody>
      </p:sp>
      <p:sp>
        <p:nvSpPr>
          <p:cNvPr id="6" name="Footer Placeholder 4"/>
          <p:cNvSpPr>
            <a:spLocks noGrp="1"/>
          </p:cNvSpPr>
          <p:nvPr>
            <p:ph type="ftr" sz="quarter" idx="11"/>
          </p:nvPr>
        </p:nvSpPr>
        <p:spPr>
          <a:xfrm>
            <a:off x="5839884" y="6408739"/>
            <a:ext cx="3134783" cy="365125"/>
          </a:xfrm>
        </p:spPr>
        <p:txBody>
          <a:bodyPr/>
          <a:lstStyle/>
          <a:p>
            <a:pPr>
              <a:defRPr/>
            </a:pPr>
            <a:r>
              <a:rPr lang="en-US" dirty="0"/>
              <a:t>SIES GST, </a:t>
            </a:r>
            <a:r>
              <a:rPr lang="en-US" dirty="0" err="1"/>
              <a:t>Nerul</a:t>
            </a:r>
            <a:endParaRPr lang="en-US" dirty="0"/>
          </a:p>
        </p:txBody>
      </p:sp>
    </p:spTree>
    <p:extLst>
      <p:ext uri="{BB962C8B-B14F-4D97-AF65-F5344CB8AC3E}">
        <p14:creationId xmlns:p14="http://schemas.microsoft.com/office/powerpoint/2010/main" val="320507221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8138"/>
            <a:ext cx="10972800" cy="1143000"/>
          </a:xfrm>
        </p:spPr>
        <p:txBody>
          <a:bodyPr>
            <a:normAutofit/>
          </a:bodyPr>
          <a:lstStyle/>
          <a:p>
            <a:r>
              <a:rPr lang="en-IN" sz="2400" b="1" dirty="0">
                <a:latin typeface="Times New Roman" panose="02020603050405020304" pitchFamily="18" charset="0"/>
                <a:cs typeface="Times New Roman" panose="02020603050405020304" pitchFamily="18" charset="0"/>
              </a:rPr>
              <a:t>CONCLUSION</a:t>
            </a:r>
          </a:p>
        </p:txBody>
      </p:sp>
      <p:sp>
        <p:nvSpPr>
          <p:cNvPr id="3" name="Content Placeholder 2"/>
          <p:cNvSpPr>
            <a:spLocks noGrp="1"/>
          </p:cNvSpPr>
          <p:nvPr>
            <p:ph idx="1"/>
          </p:nvPr>
        </p:nvSpPr>
        <p:spPr/>
        <p:txBody>
          <a:bodyPr>
            <a:normAutofit/>
          </a:bodyPr>
          <a:lstStyle/>
          <a:p>
            <a:pPr algn="just">
              <a:lnSpc>
                <a:spcPct val="150000"/>
              </a:lnSpc>
            </a:pPr>
            <a:r>
              <a:rPr lang="en-US" sz="1800" dirty="0">
                <a:latin typeface="Times New Roman" panose="02020603050405020304" pitchFamily="18" charset="0"/>
                <a:cs typeface="Times New Roman" panose="02020603050405020304" pitchFamily="18" charset="0"/>
              </a:rPr>
              <a:t>High  degree  of  accuracy  can be obtained  for  the  gesture recognition  as  per  the  amount  of  data  made  to  train  the machine.</a:t>
            </a:r>
          </a:p>
          <a:p>
            <a:pPr algn="just">
              <a:lnSpc>
                <a:spcPct val="150000"/>
              </a:lnSpc>
            </a:pPr>
            <a:r>
              <a:rPr lang="en-US" sz="1800" dirty="0">
                <a:latin typeface="Times New Roman" panose="02020603050405020304" pitchFamily="18" charset="0"/>
                <a:cs typeface="Times New Roman" panose="02020603050405020304" pitchFamily="18" charset="0"/>
              </a:rPr>
              <a:t>Machine </a:t>
            </a:r>
            <a:r>
              <a:rPr lang="en-US" sz="1800" dirty="0" smtClean="0">
                <a:latin typeface="Times New Roman" panose="02020603050405020304" pitchFamily="18" charset="0"/>
                <a:cs typeface="Times New Roman" panose="02020603050405020304" pitchFamily="18" charset="0"/>
              </a:rPr>
              <a:t>learning </a:t>
            </a:r>
            <a:r>
              <a:rPr lang="en-US" sz="1800" dirty="0">
                <a:latin typeface="Times New Roman" panose="02020603050405020304" pitchFamily="18" charset="0"/>
                <a:cs typeface="Times New Roman" panose="02020603050405020304" pitchFamily="18" charset="0"/>
              </a:rPr>
              <a:t>helps to  predict  the gesture  with  respect to  the  trained  dataset. </a:t>
            </a:r>
          </a:p>
          <a:p>
            <a:pPr algn="just">
              <a:lnSpc>
                <a:spcPct val="150000"/>
              </a:lnSpc>
            </a:pPr>
            <a:r>
              <a:rPr lang="en-US" sz="1800" dirty="0">
                <a:latin typeface="Times New Roman" panose="02020603050405020304" pitchFamily="18" charset="0"/>
                <a:cs typeface="Times New Roman" panose="02020603050405020304" pitchFamily="18" charset="0"/>
              </a:rPr>
              <a:t>The  primary  objective  was  to  make  a  device that  could  read  the  sign  language  to  help  deaf  and  dumb people  to  be  able  to  communicate  more  efficiently  with normal people</a:t>
            </a:r>
          </a:p>
          <a:p>
            <a:pPr algn="just">
              <a:lnSpc>
                <a:spcPct val="150000"/>
              </a:lnSpc>
            </a:pPr>
            <a:r>
              <a:rPr lang="en-US" sz="1800" dirty="0">
                <a:latin typeface="Times New Roman" panose="02020603050405020304" pitchFamily="18" charset="0"/>
                <a:cs typeface="Times New Roman" panose="02020603050405020304" pitchFamily="18" charset="0"/>
              </a:rPr>
              <a:t>This  system will  help  them  in improving their quality of life significantly.</a:t>
            </a:r>
            <a:endParaRPr lang="en-IN" sz="1800" dirty="0">
              <a:latin typeface="Times New Roman" panose="02020603050405020304" pitchFamily="18" charset="0"/>
              <a:cs typeface="Times New Roman" panose="02020603050405020304" pitchFamily="18" charset="0"/>
            </a:endParaRPr>
          </a:p>
        </p:txBody>
      </p:sp>
      <p:sp>
        <p:nvSpPr>
          <p:cNvPr id="6" name="Footer Placeholder 4"/>
          <p:cNvSpPr>
            <a:spLocks noGrp="1"/>
          </p:cNvSpPr>
          <p:nvPr>
            <p:ph type="ftr" sz="quarter" idx="11"/>
          </p:nvPr>
        </p:nvSpPr>
        <p:spPr>
          <a:xfrm>
            <a:off x="5839884" y="6408739"/>
            <a:ext cx="3134783" cy="365125"/>
          </a:xfrm>
        </p:spPr>
        <p:txBody>
          <a:bodyPr/>
          <a:lstStyle/>
          <a:p>
            <a:pPr>
              <a:defRPr/>
            </a:pPr>
            <a:r>
              <a:rPr lang="en-US" dirty="0"/>
              <a:t>SIES GST, </a:t>
            </a:r>
            <a:r>
              <a:rPr lang="en-US" dirty="0" err="1"/>
              <a:t>Nerul</a:t>
            </a:r>
            <a:endParaRPr lang="en-US" dirty="0"/>
          </a:p>
        </p:txBody>
      </p:sp>
    </p:spTree>
    <p:extLst>
      <p:ext uri="{BB962C8B-B14F-4D97-AF65-F5344CB8AC3E}">
        <p14:creationId xmlns:p14="http://schemas.microsoft.com/office/powerpoint/2010/main" val="57998125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09600" y="1051646"/>
            <a:ext cx="10972800" cy="6069589"/>
          </a:xfrm>
        </p:spPr>
        <p:txBody>
          <a:bodyPr/>
          <a:lstStyle/>
          <a:p>
            <a:pPr>
              <a:lnSpc>
                <a:spcPct val="150000"/>
              </a:lnSpc>
            </a:pPr>
            <a:r>
              <a:rPr lang="en-US" sz="1800" dirty="0" err="1">
                <a:latin typeface="Times New Roman" panose="02020603050405020304" pitchFamily="18" charset="0"/>
                <a:cs typeface="Times New Roman" panose="02020603050405020304" pitchFamily="18" charset="0"/>
              </a:rPr>
              <a:t>E.Hintom</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S.SidenyFels</a:t>
            </a:r>
            <a:r>
              <a:rPr lang="en-US" sz="1800" dirty="0">
                <a:latin typeface="Times New Roman" panose="02020603050405020304" pitchFamily="18" charset="0"/>
                <a:cs typeface="Times New Roman" panose="02020603050405020304" pitchFamily="18" charset="0"/>
              </a:rPr>
              <a:t> and Geoffrey, "Glove Talk II- A neural network Interface which map gesture to parallel format speech synthesis controls," </a:t>
            </a:r>
            <a:r>
              <a:rPr lang="en-US" sz="1800" i="1" dirty="0">
                <a:latin typeface="Times New Roman" panose="02020603050405020304" pitchFamily="18" charset="0"/>
                <a:cs typeface="Times New Roman" panose="02020603050405020304" pitchFamily="18" charset="0"/>
              </a:rPr>
              <a:t>IEEE Transaction on neural networks, </a:t>
            </a:r>
            <a:r>
              <a:rPr lang="en-US" sz="1800" dirty="0">
                <a:latin typeface="Times New Roman" panose="02020603050405020304" pitchFamily="18" charset="0"/>
                <a:cs typeface="Times New Roman" panose="02020603050405020304" pitchFamily="18" charset="0"/>
              </a:rPr>
              <a:t>vol. 9, no. 1, 1998.</a:t>
            </a:r>
          </a:p>
          <a:p>
            <a:pPr>
              <a:lnSpc>
                <a:spcPct val="150000"/>
              </a:lnSpc>
            </a:pPr>
            <a:r>
              <a:rPr lang="en-IN" sz="1800" dirty="0" err="1">
                <a:latin typeface="Times New Roman" panose="02020603050405020304" pitchFamily="18" charset="0"/>
                <a:cs typeface="Times New Roman" panose="02020603050405020304" pitchFamily="18" charset="0"/>
              </a:rPr>
              <a:t>Harmeet</a:t>
            </a:r>
            <a:r>
              <a:rPr lang="en-IN" sz="1800" dirty="0">
                <a:latin typeface="Times New Roman" panose="02020603050405020304" pitchFamily="18" charset="0"/>
                <a:cs typeface="Times New Roman" panose="02020603050405020304" pitchFamily="18" charset="0"/>
              </a:rPr>
              <a:t> Kaur, Amit </a:t>
            </a:r>
            <a:r>
              <a:rPr lang="en-IN" sz="1800" dirty="0" err="1">
                <a:latin typeface="Times New Roman" panose="02020603050405020304" pitchFamily="18" charset="0"/>
                <a:cs typeface="Times New Roman" panose="02020603050405020304" pitchFamily="18" charset="0"/>
              </a:rPr>
              <a:t>Saxena</a:t>
            </a:r>
            <a:r>
              <a:rPr lang="en-IN" sz="1800" dirty="0">
                <a:latin typeface="Times New Roman" panose="02020603050405020304" pitchFamily="18" charset="0"/>
                <a:cs typeface="Times New Roman" panose="02020603050405020304" pitchFamily="18" charset="0"/>
              </a:rPr>
              <a:t>, Abhishek </a:t>
            </a:r>
            <a:r>
              <a:rPr lang="en-IN" sz="1800" dirty="0" err="1">
                <a:latin typeface="Times New Roman" panose="02020603050405020304" pitchFamily="18" charset="0"/>
                <a:cs typeface="Times New Roman" panose="02020603050405020304" pitchFamily="18" charset="0"/>
              </a:rPr>
              <a:t>Tandon</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Keshav</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Mehrotra</a:t>
            </a:r>
            <a:r>
              <a:rPr lang="en-IN" sz="1800" dirty="0">
                <a:latin typeface="Times New Roman" panose="02020603050405020304" pitchFamily="18" charset="0"/>
                <a:cs typeface="Times New Roman" panose="02020603050405020304" pitchFamily="18" charset="0"/>
              </a:rPr>
              <a:t> and </a:t>
            </a:r>
            <a:r>
              <a:rPr lang="en-IN" sz="1800" dirty="0" err="1">
                <a:latin typeface="Times New Roman" panose="02020603050405020304" pitchFamily="18" charset="0"/>
                <a:cs typeface="Times New Roman" panose="02020603050405020304" pitchFamily="18" charset="0"/>
              </a:rPr>
              <a:t>Khushboo</a:t>
            </a:r>
            <a:r>
              <a:rPr lang="en-IN"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Kashyap</a:t>
            </a:r>
            <a:r>
              <a:rPr lang="en-US" sz="1800" dirty="0">
                <a:latin typeface="Times New Roman" panose="02020603050405020304" pitchFamily="18" charset="0"/>
                <a:cs typeface="Times New Roman" panose="02020603050405020304" pitchFamily="18" charset="0"/>
              </a:rPr>
              <a:t>, </a:t>
            </a:r>
            <a:r>
              <a:rPr lang="en-US" sz="1800" i="1" dirty="0">
                <a:latin typeface="Times New Roman" panose="02020603050405020304" pitchFamily="18" charset="0"/>
                <a:cs typeface="Times New Roman" panose="02020603050405020304" pitchFamily="18" charset="0"/>
              </a:rPr>
              <a:t>A Review Paper on Evolution of Smart Glove‖, International Journal of Scientific Research and 9Management Studies (IJSRMS), </a:t>
            </a:r>
            <a:r>
              <a:rPr lang="en-US" sz="1800" dirty="0">
                <a:latin typeface="Times New Roman" panose="02020603050405020304" pitchFamily="18" charset="0"/>
                <a:cs typeface="Times New Roman" panose="02020603050405020304" pitchFamily="18" charset="0"/>
              </a:rPr>
              <a:t>vol. 3, no. 3, pp. 124-128, </a:t>
            </a:r>
            <a:r>
              <a:rPr lang="en-IN" sz="1800" dirty="0">
                <a:latin typeface="Times New Roman" panose="02020603050405020304" pitchFamily="18" charset="0"/>
                <a:cs typeface="Times New Roman" panose="02020603050405020304" pitchFamily="18" charset="0"/>
              </a:rPr>
              <a:t>2016.</a:t>
            </a:r>
          </a:p>
          <a:p>
            <a:pPr>
              <a:lnSpc>
                <a:spcPct val="150000"/>
              </a:lnSpc>
            </a:pPr>
            <a:r>
              <a:rPr lang="en-IN" sz="1800" dirty="0">
                <a:latin typeface="Times New Roman" panose="02020603050405020304" pitchFamily="18" charset="0"/>
                <a:cs typeface="Times New Roman" panose="02020603050405020304" pitchFamily="18" charset="0"/>
              </a:rPr>
              <a:t>"</a:t>
            </a:r>
            <a:r>
              <a:rPr lang="en-IN" sz="1800" dirty="0" err="1">
                <a:latin typeface="Times New Roman" panose="02020603050405020304" pitchFamily="18" charset="0"/>
                <a:cs typeface="Times New Roman" panose="02020603050405020304" pitchFamily="18" charset="0"/>
              </a:rPr>
              <a:t>Speakjet</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Magnevation</a:t>
            </a:r>
            <a:r>
              <a:rPr lang="en-IN" sz="1800" dirty="0">
                <a:latin typeface="Times New Roman" panose="02020603050405020304" pitchFamily="18" charset="0"/>
                <a:cs typeface="Times New Roman" panose="02020603050405020304" pitchFamily="18" charset="0"/>
              </a:rPr>
              <a:t> Speak Jet Inc. USA, 4 June 2010. [Online]. Available: </a:t>
            </a:r>
            <a:r>
              <a:rPr lang="en-US" sz="1800" dirty="0">
                <a:latin typeface="Times New Roman" panose="02020603050405020304" pitchFamily="18" charset="0"/>
                <a:cs typeface="Times New Roman" panose="02020603050405020304" pitchFamily="18" charset="0"/>
              </a:rPr>
              <a:t>http://www.speakjet.com/. [Accessed 5 January 2017].</a:t>
            </a:r>
          </a:p>
          <a:p>
            <a:pPr>
              <a:lnSpc>
                <a:spcPct val="150000"/>
              </a:lnSpc>
            </a:pPr>
            <a:r>
              <a:rPr lang="en-IN" sz="1800" dirty="0" err="1">
                <a:latin typeface="Times New Roman" panose="02020603050405020304" pitchFamily="18" charset="0"/>
                <a:cs typeface="Times New Roman" panose="02020603050405020304" pitchFamily="18" charset="0"/>
              </a:rPr>
              <a:t>Tushar</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Chouhan</a:t>
            </a:r>
            <a:r>
              <a:rPr lang="en-IN" sz="1800" dirty="0">
                <a:latin typeface="Times New Roman" panose="02020603050405020304" pitchFamily="18" charset="0"/>
                <a:cs typeface="Times New Roman" panose="02020603050405020304" pitchFamily="18" charset="0"/>
              </a:rPr>
              <a:t>, Ankit </a:t>
            </a:r>
            <a:r>
              <a:rPr lang="en-IN" sz="1800" dirty="0" err="1">
                <a:latin typeface="Times New Roman" panose="02020603050405020304" pitchFamily="18" charset="0"/>
                <a:cs typeface="Times New Roman" panose="02020603050405020304" pitchFamily="18" charset="0"/>
              </a:rPr>
              <a:t>Panse</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Anvesh</a:t>
            </a:r>
            <a:r>
              <a:rPr lang="en-IN" sz="1800" dirty="0">
                <a:latin typeface="Times New Roman" panose="02020603050405020304" pitchFamily="18" charset="0"/>
                <a:cs typeface="Times New Roman" panose="02020603050405020304" pitchFamily="18" charset="0"/>
              </a:rPr>
              <a:t> Kumar </a:t>
            </a:r>
            <a:r>
              <a:rPr lang="en-IN" sz="1800" dirty="0" err="1">
                <a:latin typeface="Times New Roman" panose="02020603050405020304" pitchFamily="18" charset="0"/>
                <a:cs typeface="Times New Roman" panose="02020603050405020304" pitchFamily="18" charset="0"/>
              </a:rPr>
              <a:t>Voona</a:t>
            </a:r>
            <a:r>
              <a:rPr lang="en-IN" sz="1800" dirty="0">
                <a:latin typeface="Times New Roman" panose="02020603050405020304" pitchFamily="18" charset="0"/>
                <a:cs typeface="Times New Roman" panose="02020603050405020304" pitchFamily="18" charset="0"/>
              </a:rPr>
              <a:t> and S. M. Sameer, "Smart </a:t>
            </a:r>
            <a:r>
              <a:rPr lang="en-US" sz="1800" dirty="0">
                <a:latin typeface="Times New Roman" panose="02020603050405020304" pitchFamily="18" charset="0"/>
                <a:cs typeface="Times New Roman" panose="02020603050405020304" pitchFamily="18" charset="0"/>
              </a:rPr>
              <a:t>Glove With Gesture Recognition Ability For The Hearing And Speech Impaired," in </a:t>
            </a:r>
            <a:r>
              <a:rPr lang="en-IN" sz="1800" dirty="0">
                <a:latin typeface="Times New Roman" panose="02020603050405020304" pitchFamily="18" charset="0"/>
                <a:cs typeface="Times New Roman" panose="02020603050405020304" pitchFamily="18" charset="0"/>
              </a:rPr>
              <a:t>38 </a:t>
            </a:r>
            <a:r>
              <a:rPr lang="en-US" sz="1800" i="1" dirty="0">
                <a:latin typeface="Times New Roman" panose="02020603050405020304" pitchFamily="18" charset="0"/>
                <a:cs typeface="Times New Roman" panose="02020603050405020304" pitchFamily="18" charset="0"/>
              </a:rPr>
              <a:t>IEEE Global Humanitarian Technology Conference- South Asia Satellite (GHTCSAS)</a:t>
            </a:r>
            <a:r>
              <a:rPr lang="en-IN" sz="1800" dirty="0">
                <a:latin typeface="Times New Roman" panose="02020603050405020304" pitchFamily="18" charset="0"/>
                <a:cs typeface="Times New Roman" panose="02020603050405020304" pitchFamily="18" charset="0"/>
              </a:rPr>
              <a:t>, September 26-27, 2014.</a:t>
            </a:r>
          </a:p>
        </p:txBody>
      </p:sp>
      <p:sp>
        <p:nvSpPr>
          <p:cNvPr id="3" name="Title 2"/>
          <p:cNvSpPr>
            <a:spLocks noGrp="1"/>
          </p:cNvSpPr>
          <p:nvPr>
            <p:ph type="title"/>
          </p:nvPr>
        </p:nvSpPr>
        <p:spPr/>
        <p:txBody>
          <a:bodyPr>
            <a:normAutofit/>
          </a:bodyPr>
          <a:lstStyle/>
          <a:p>
            <a:r>
              <a:rPr lang="en-IN" sz="2400" dirty="0"/>
              <a:t>REFERENCES</a:t>
            </a:r>
          </a:p>
        </p:txBody>
      </p:sp>
      <p:sp>
        <p:nvSpPr>
          <p:cNvPr id="5" name="Footer Placeholder 4"/>
          <p:cNvSpPr>
            <a:spLocks noGrp="1"/>
          </p:cNvSpPr>
          <p:nvPr>
            <p:ph type="ftr" sz="quarter" idx="11"/>
          </p:nvPr>
        </p:nvSpPr>
        <p:spPr/>
        <p:txBody>
          <a:bodyPr/>
          <a:lstStyle/>
          <a:p>
            <a:pPr>
              <a:defRPr/>
            </a:pPr>
            <a:r>
              <a:rPr lang="en-US"/>
              <a:t>SIES GST, Nerul</a:t>
            </a:r>
          </a:p>
        </p:txBody>
      </p:sp>
      <p:sp>
        <p:nvSpPr>
          <p:cNvPr id="6" name="Slide Number Placeholder 5"/>
          <p:cNvSpPr>
            <a:spLocks noGrp="1"/>
          </p:cNvSpPr>
          <p:nvPr>
            <p:ph type="sldNum" sz="quarter" idx="12"/>
          </p:nvPr>
        </p:nvSpPr>
        <p:spPr/>
        <p:txBody>
          <a:bodyPr/>
          <a:lstStyle/>
          <a:p>
            <a:pPr>
              <a:defRPr/>
            </a:pPr>
            <a:fld id="{85B8D5DA-44F4-4D24-AB69-B5125615768E}" type="slidenum">
              <a:rPr lang="en-US" altLang="en-US" smtClean="0"/>
              <a:pPr>
                <a:defRPr/>
              </a:pPr>
              <a:t>23</a:t>
            </a:fld>
            <a:endParaRPr lang="en-US" altLang="en-US"/>
          </a:p>
        </p:txBody>
      </p:sp>
    </p:spTree>
    <p:extLst>
      <p:ext uri="{BB962C8B-B14F-4D97-AF65-F5344CB8AC3E}">
        <p14:creationId xmlns:p14="http://schemas.microsoft.com/office/powerpoint/2010/main" val="69515845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nSpc>
                <a:spcPct val="150000"/>
              </a:lnSpc>
            </a:pPr>
            <a:r>
              <a:rPr lang="en-IN" sz="1800" dirty="0">
                <a:latin typeface="Times New Roman" panose="02020603050405020304" pitchFamily="18" charset="0"/>
                <a:cs typeface="Times New Roman" panose="02020603050405020304" pitchFamily="18" charset="0"/>
              </a:rPr>
              <a:t>Abhishek </a:t>
            </a:r>
            <a:r>
              <a:rPr lang="en-IN" sz="1800" dirty="0" err="1">
                <a:latin typeface="Times New Roman" panose="02020603050405020304" pitchFamily="18" charset="0"/>
                <a:cs typeface="Times New Roman" panose="02020603050405020304" pitchFamily="18" charset="0"/>
              </a:rPr>
              <a:t>Tandon</a:t>
            </a:r>
            <a:r>
              <a:rPr lang="en-IN" sz="1800" dirty="0">
                <a:latin typeface="Times New Roman" panose="02020603050405020304" pitchFamily="18" charset="0"/>
                <a:cs typeface="Times New Roman" panose="02020603050405020304" pitchFamily="18" charset="0"/>
              </a:rPr>
              <a:t>, Amit </a:t>
            </a:r>
            <a:r>
              <a:rPr lang="en-IN" sz="1800" dirty="0" err="1">
                <a:latin typeface="Times New Roman" panose="02020603050405020304" pitchFamily="18" charset="0"/>
                <a:cs typeface="Times New Roman" panose="02020603050405020304" pitchFamily="18" charset="0"/>
              </a:rPr>
              <a:t>Saxena</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Keshav</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Mehrotra</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Khushboo</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Kashyap</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Harmeet</a:t>
            </a:r>
            <a:r>
              <a:rPr lang="en-IN" sz="18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Kaur, "A Review Paper on Smart Gloves- Converts Indian Sign Language(ISL) into Text and Speech," </a:t>
            </a:r>
            <a:r>
              <a:rPr lang="en-US" sz="1800" i="1" dirty="0">
                <a:latin typeface="Times New Roman" panose="02020603050405020304" pitchFamily="18" charset="0"/>
                <a:cs typeface="Times New Roman" panose="02020603050405020304" pitchFamily="18" charset="0"/>
              </a:rPr>
              <a:t>International Journal for Scientific Research &amp; Development (</a:t>
            </a:r>
            <a:r>
              <a:rPr lang="nl-NL" sz="1800" i="1" dirty="0">
                <a:latin typeface="Times New Roman" panose="02020603050405020304" pitchFamily="18" charset="0"/>
                <a:cs typeface="Times New Roman" panose="02020603050405020304" pitchFamily="18" charset="0"/>
              </a:rPr>
              <a:t>IJSRD) , </a:t>
            </a:r>
            <a:r>
              <a:rPr lang="nl-NL" sz="1800" dirty="0">
                <a:latin typeface="Times New Roman" panose="02020603050405020304" pitchFamily="18" charset="0"/>
                <a:cs typeface="Times New Roman" panose="02020603050405020304" pitchFamily="18" charset="0"/>
              </a:rPr>
              <a:t>vol. 4, no. 8, pp. 269-272, 2016.</a:t>
            </a:r>
          </a:p>
          <a:p>
            <a:pPr>
              <a:lnSpc>
                <a:spcPct val="150000"/>
              </a:lnSpc>
            </a:pPr>
            <a:r>
              <a:rPr lang="de-DE" sz="1800" dirty="0">
                <a:latin typeface="Times New Roman" panose="02020603050405020304" pitchFamily="18" charset="0"/>
                <a:cs typeface="Times New Roman" panose="02020603050405020304" pitchFamily="18" charset="0"/>
              </a:rPr>
              <a:t>M. Deller, A. Ebert, M. Bender and H. Hagen, "Flexible gesture recognition for </a:t>
            </a:r>
            <a:r>
              <a:rPr lang="en-US" sz="1800" dirty="0">
                <a:latin typeface="Times New Roman" panose="02020603050405020304" pitchFamily="18" charset="0"/>
                <a:cs typeface="Times New Roman" panose="02020603050405020304" pitchFamily="18" charset="0"/>
              </a:rPr>
              <a:t>immersive virtual environments," in </a:t>
            </a:r>
            <a:r>
              <a:rPr lang="en-US" sz="1800" i="1" dirty="0">
                <a:latin typeface="Times New Roman" panose="02020603050405020304" pitchFamily="18" charset="0"/>
                <a:cs typeface="Times New Roman" panose="02020603050405020304" pitchFamily="18" charset="0"/>
              </a:rPr>
              <a:t>Tenth International Conference on Information Visualization (IV 2006)</a:t>
            </a:r>
            <a:r>
              <a:rPr lang="en-US" sz="1800" dirty="0">
                <a:latin typeface="Times New Roman" panose="02020603050405020304" pitchFamily="18" charset="0"/>
                <a:cs typeface="Times New Roman" panose="02020603050405020304" pitchFamily="18" charset="0"/>
              </a:rPr>
              <a:t>, IEEE, July 2006.</a:t>
            </a:r>
          </a:p>
          <a:p>
            <a:pPr>
              <a:lnSpc>
                <a:spcPct val="150000"/>
              </a:lnSpc>
            </a:pPr>
            <a:r>
              <a:rPr lang="en-US" sz="1800" dirty="0">
                <a:latin typeface="Times New Roman" panose="02020603050405020304" pitchFamily="18" charset="0"/>
                <a:cs typeface="Times New Roman" panose="02020603050405020304" pitchFamily="18" charset="0"/>
              </a:rPr>
              <a:t>T.K. Ho , "The Random Subspace Method for Constructing Decision Forests," </a:t>
            </a:r>
            <a:r>
              <a:rPr lang="en-US" sz="1800" i="1" dirty="0">
                <a:latin typeface="Times New Roman" panose="02020603050405020304" pitchFamily="18" charset="0"/>
                <a:cs typeface="Times New Roman" panose="02020603050405020304" pitchFamily="18" charset="0"/>
              </a:rPr>
              <a:t>IEEE </a:t>
            </a:r>
            <a:r>
              <a:rPr lang="en-IN" sz="1800" i="1" dirty="0">
                <a:latin typeface="Times New Roman" panose="02020603050405020304" pitchFamily="18" charset="0"/>
                <a:cs typeface="Times New Roman" panose="02020603050405020304" pitchFamily="18" charset="0"/>
              </a:rPr>
              <a:t>Transactions on Pattern Analysis and Machine Intelligence</a:t>
            </a:r>
            <a:endParaRPr lang="en-IN" dirty="0"/>
          </a:p>
        </p:txBody>
      </p:sp>
      <p:sp>
        <p:nvSpPr>
          <p:cNvPr id="3" name="Title 2"/>
          <p:cNvSpPr>
            <a:spLocks noGrp="1"/>
          </p:cNvSpPr>
          <p:nvPr>
            <p:ph type="title"/>
          </p:nvPr>
        </p:nvSpPr>
        <p:spPr/>
        <p:txBody>
          <a:bodyPr>
            <a:normAutofit/>
          </a:bodyPr>
          <a:lstStyle/>
          <a:p>
            <a:r>
              <a:rPr lang="en-IN" sz="2400" dirty="0"/>
              <a:t>REFERENCES</a:t>
            </a:r>
          </a:p>
        </p:txBody>
      </p:sp>
      <p:sp>
        <p:nvSpPr>
          <p:cNvPr id="5" name="Footer Placeholder 4"/>
          <p:cNvSpPr>
            <a:spLocks noGrp="1"/>
          </p:cNvSpPr>
          <p:nvPr>
            <p:ph type="ftr" sz="quarter" idx="11"/>
          </p:nvPr>
        </p:nvSpPr>
        <p:spPr/>
        <p:txBody>
          <a:bodyPr/>
          <a:lstStyle/>
          <a:p>
            <a:pPr>
              <a:defRPr/>
            </a:pPr>
            <a:r>
              <a:rPr lang="en-US"/>
              <a:t>SIES GST, Nerul</a:t>
            </a:r>
          </a:p>
        </p:txBody>
      </p:sp>
      <p:sp>
        <p:nvSpPr>
          <p:cNvPr id="6" name="Slide Number Placeholder 5"/>
          <p:cNvSpPr>
            <a:spLocks noGrp="1"/>
          </p:cNvSpPr>
          <p:nvPr>
            <p:ph type="sldNum" sz="quarter" idx="12"/>
          </p:nvPr>
        </p:nvSpPr>
        <p:spPr/>
        <p:txBody>
          <a:bodyPr/>
          <a:lstStyle/>
          <a:p>
            <a:pPr>
              <a:defRPr/>
            </a:pPr>
            <a:fld id="{85B8D5DA-44F4-4D24-AB69-B5125615768E}" type="slidenum">
              <a:rPr lang="en-US" altLang="en-US" smtClean="0"/>
              <a:pPr>
                <a:defRPr/>
              </a:pPr>
              <a:t>24</a:t>
            </a:fld>
            <a:endParaRPr lang="en-US" altLang="en-US"/>
          </a:p>
        </p:txBody>
      </p:sp>
      <p:sp>
        <p:nvSpPr>
          <p:cNvPr id="7" name="Rectangle 6"/>
          <p:cNvSpPr/>
          <p:nvPr/>
        </p:nvSpPr>
        <p:spPr>
          <a:xfrm>
            <a:off x="3048000" y="889844"/>
            <a:ext cx="6096000" cy="458074"/>
          </a:xfrm>
          <a:prstGeom prst="rect">
            <a:avLst/>
          </a:prstGeom>
        </p:spPr>
        <p:txBody>
          <a:bodyPr>
            <a:spAutoFit/>
          </a:bodyPr>
          <a:lstStyle/>
          <a:p>
            <a:pPr>
              <a:lnSpc>
                <a:spcPct val="150000"/>
              </a:lnSpc>
            </a:pPr>
            <a:r>
              <a:rPr lang="en-IN" dirty="0">
                <a:latin typeface="Times New Roman" panose="02020603050405020304" pitchFamily="18" charset="0"/>
                <a:cs typeface="Times New Roman" panose="02020603050405020304" pitchFamily="18" charset="0"/>
              </a:rPr>
              <a:t> </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7284778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072880" y="2264909"/>
            <a:ext cx="6518988" cy="1672609"/>
          </a:xfrm>
        </p:spPr>
        <p:txBody>
          <a:bodyPr/>
          <a:lstStyle/>
          <a:p>
            <a:pPr marL="109537" indent="0">
              <a:buNone/>
            </a:pPr>
            <a:r>
              <a:rPr lang="en-IN" sz="9600" dirty="0" smtClean="0">
                <a:latin typeface="Times New Roman" panose="02020603050405020304" pitchFamily="18" charset="0"/>
                <a:cs typeface="Times New Roman" panose="02020603050405020304" pitchFamily="18" charset="0"/>
              </a:rPr>
              <a:t>Thank you.</a:t>
            </a:r>
            <a:endParaRPr lang="en-IN" sz="9600"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p:txBody>
          <a:bodyPr/>
          <a:lstStyle/>
          <a:p>
            <a:pPr>
              <a:defRPr/>
            </a:pPr>
            <a:r>
              <a:rPr lang="en-US" smtClean="0"/>
              <a:t>SIES GST, Nerul</a:t>
            </a:r>
            <a:endParaRPr lang="en-US"/>
          </a:p>
        </p:txBody>
      </p:sp>
      <p:sp>
        <p:nvSpPr>
          <p:cNvPr id="6" name="Slide Number Placeholder 5"/>
          <p:cNvSpPr>
            <a:spLocks noGrp="1"/>
          </p:cNvSpPr>
          <p:nvPr>
            <p:ph type="sldNum" sz="quarter" idx="12"/>
          </p:nvPr>
        </p:nvSpPr>
        <p:spPr/>
        <p:txBody>
          <a:bodyPr/>
          <a:lstStyle/>
          <a:p>
            <a:pPr>
              <a:defRPr/>
            </a:pPr>
            <a:fld id="{85B8D5DA-44F4-4D24-AB69-B5125615768E}" type="slidenum">
              <a:rPr lang="en-US" altLang="en-US" smtClean="0"/>
              <a:pPr>
                <a:defRPr/>
              </a:pPr>
              <a:t>25</a:t>
            </a:fld>
            <a:endParaRPr lang="en-US" altLang="en-US"/>
          </a:p>
        </p:txBody>
      </p:sp>
    </p:spTree>
    <p:extLst>
      <p:ext uri="{BB962C8B-B14F-4D97-AF65-F5344CB8AC3E}">
        <p14:creationId xmlns:p14="http://schemas.microsoft.com/office/powerpoint/2010/main" val="37612724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3960" y="-346364"/>
            <a:ext cx="9905998" cy="1478570"/>
          </a:xfrm>
        </p:spPr>
        <p:txBody>
          <a:bodyPr>
            <a:normAutofit/>
          </a:bodyPr>
          <a:lstStyle/>
          <a:p>
            <a:r>
              <a:rPr lang="en-IN" sz="2400" b="1" dirty="0">
                <a:latin typeface="Times New Roman" panose="02020603050405020304" pitchFamily="18" charset="0"/>
                <a:cs typeface="Times New Roman" panose="02020603050405020304" pitchFamily="18" charset="0"/>
              </a:rPr>
              <a:t>LITERATURE SURVEY</a:t>
            </a:r>
          </a:p>
        </p:txBody>
      </p:sp>
      <p:sp>
        <p:nvSpPr>
          <p:cNvPr id="3" name="Content Placeholder 2"/>
          <p:cNvSpPr>
            <a:spLocks noGrp="1"/>
          </p:cNvSpPr>
          <p:nvPr>
            <p:ph idx="1"/>
          </p:nvPr>
        </p:nvSpPr>
        <p:spPr>
          <a:xfrm>
            <a:off x="-131426" y="682858"/>
            <a:ext cx="12219709" cy="7320959"/>
          </a:xfrm>
        </p:spPr>
        <p:txBody>
          <a:bodyPr>
            <a:noAutofit/>
          </a:bodyPr>
          <a:lstStyle/>
          <a:p>
            <a:pPr algn="just"/>
            <a:r>
              <a:rPr lang="en-US" sz="1800" dirty="0">
                <a:latin typeface="Times New Roman" panose="02020603050405020304" pitchFamily="18" charset="0"/>
                <a:cs typeface="Times New Roman" panose="02020603050405020304" pitchFamily="18" charset="0"/>
              </a:rPr>
              <a:t>Glove Talk II is a system which translates hand gestures to speech, which is based on the gesture format model developed by Sidney </a:t>
            </a:r>
            <a:r>
              <a:rPr lang="en-US" sz="1800" dirty="0" err="1">
                <a:latin typeface="Times New Roman" panose="02020603050405020304" pitchFamily="18" charset="0"/>
                <a:cs typeface="Times New Roman" panose="02020603050405020304" pitchFamily="18" charset="0"/>
              </a:rPr>
              <a:t>Fels</a:t>
            </a:r>
            <a:r>
              <a:rPr lang="en-US" sz="1800" dirty="0">
                <a:latin typeface="Times New Roman" panose="02020603050405020304" pitchFamily="18" charset="0"/>
                <a:cs typeface="Times New Roman" panose="02020603050405020304" pitchFamily="18" charset="0"/>
              </a:rPr>
              <a:t> and Geoffrey Hinton, Department of Computer Science of University of Toronto[2]. Neural networks were used to implement an adaptive interface, called Glove Talk II, which contains hand gestures to control the parameters of a parallel formant speech synthesizer to allow a user to speak with his hands. (IEEE Transaction on Neural Networks). </a:t>
            </a:r>
          </a:p>
          <a:p>
            <a:pPr algn="just"/>
            <a:endParaRPr lang="en-US" sz="1800" dirty="0">
              <a:latin typeface="Times New Roman" panose="02020603050405020304" pitchFamily="18" charset="0"/>
              <a:cs typeface="Times New Roman" panose="02020603050405020304" pitchFamily="18" charset="0"/>
            </a:endParaRPr>
          </a:p>
          <a:p>
            <a:pPr algn="just"/>
            <a:r>
              <a:rPr lang="en-US" sz="1800" dirty="0" err="1">
                <a:latin typeface="Times New Roman" panose="02020603050405020304" pitchFamily="18" charset="0"/>
                <a:cs typeface="Times New Roman" panose="02020603050405020304" pitchFamily="18" charset="0"/>
              </a:rPr>
              <a:t>Harmeet</a:t>
            </a:r>
            <a:r>
              <a:rPr lang="en-US" sz="1800" dirty="0">
                <a:latin typeface="Times New Roman" panose="02020603050405020304" pitchFamily="18" charset="0"/>
                <a:cs typeface="Times New Roman" panose="02020603050405020304" pitchFamily="18" charset="0"/>
              </a:rPr>
              <a:t> Kaur, et al. in their paper, presented a brief description about the past attempts that were made to convert sign language to understandable form. In their paper, they have thoroughly scrutinized the previous attempts over this technology and also suggested various possible ways to implement the design of a simple smart glove[4]. (IJSRMS 2016)</a:t>
            </a:r>
          </a:p>
          <a:p>
            <a:pPr algn="just"/>
            <a:endParaRPr lang="en-US"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Speak Jet is a sound synthesizer which is used to convert text data into voice. It uses Mathematical Sound Architecture (MSA) technique to control five channel sound synthesizer to </a:t>
            </a:r>
            <a:r>
              <a:rPr lang="en-IN" sz="1800" dirty="0">
                <a:latin typeface="Times New Roman" panose="02020603050405020304" pitchFamily="18" charset="0"/>
                <a:cs typeface="Times New Roman" panose="02020603050405020304" pitchFamily="18" charset="0"/>
              </a:rPr>
              <a:t>generate speech signal. (Speak jet Inc. USA)</a:t>
            </a:r>
          </a:p>
          <a:p>
            <a:pPr algn="just"/>
            <a:endParaRPr lang="en-IN" sz="1800" dirty="0">
              <a:latin typeface="Times New Roman" panose="02020603050405020304" pitchFamily="18" charset="0"/>
              <a:cs typeface="Times New Roman" panose="02020603050405020304" pitchFamily="18" charset="0"/>
            </a:endParaRPr>
          </a:p>
          <a:p>
            <a:pPr algn="just"/>
            <a:r>
              <a:rPr lang="en-US" sz="1800" dirty="0" err="1">
                <a:latin typeface="Times New Roman" panose="02020603050405020304" pitchFamily="18" charset="0"/>
                <a:cs typeface="Times New Roman" panose="02020603050405020304" pitchFamily="18" charset="0"/>
              </a:rPr>
              <a:t>Tushar</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Chouhan</a:t>
            </a:r>
            <a:r>
              <a:rPr lang="en-US" sz="1800" dirty="0">
                <a:latin typeface="Times New Roman" panose="02020603050405020304" pitchFamily="18" charset="0"/>
                <a:cs typeface="Times New Roman" panose="02020603050405020304" pitchFamily="18" charset="0"/>
              </a:rPr>
              <a:t> et al. implemented wired interactive glove, interfaced with a computer running MATLAB or octave, with a high degree of accuracy for gesture recognition. The glove maps the orientation of the hand and fingers with the help of bend sensors, Hall Effect sensors and an accelerometer. The data is then transmitted to a computer using automatic repeat request as a error controlling scheme. (IEEE Humanitarian Technology Conference 2014)</a:t>
            </a:r>
          </a:p>
          <a:p>
            <a:pPr marL="109537" indent="0" algn="just">
              <a:buNone/>
            </a:pPr>
            <a:endParaRPr lang="en-IN" sz="1400" dirty="0">
              <a:latin typeface="Times New Roman" panose="02020603050405020304" pitchFamily="18" charset="0"/>
              <a:cs typeface="Times New Roman" panose="02020603050405020304" pitchFamily="18" charset="0"/>
            </a:endParaRPr>
          </a:p>
        </p:txBody>
      </p:sp>
      <p:sp>
        <p:nvSpPr>
          <p:cNvPr id="6" name="Footer Placeholder 4"/>
          <p:cNvSpPr>
            <a:spLocks noGrp="1"/>
          </p:cNvSpPr>
          <p:nvPr>
            <p:ph type="ftr" sz="quarter" idx="11"/>
          </p:nvPr>
        </p:nvSpPr>
        <p:spPr>
          <a:xfrm>
            <a:off x="5839884" y="6408739"/>
            <a:ext cx="3134783" cy="365125"/>
          </a:xfrm>
        </p:spPr>
        <p:txBody>
          <a:bodyPr/>
          <a:lstStyle/>
          <a:p>
            <a:pPr>
              <a:defRPr/>
            </a:pPr>
            <a:r>
              <a:rPr lang="en-US" dirty="0"/>
              <a:t>SIES GST, </a:t>
            </a:r>
            <a:r>
              <a:rPr lang="en-US" dirty="0" err="1"/>
              <a:t>Nerul</a:t>
            </a:r>
            <a:endParaRPr lang="en-US" dirty="0"/>
          </a:p>
        </p:txBody>
      </p:sp>
    </p:spTree>
    <p:extLst>
      <p:ext uri="{BB962C8B-B14F-4D97-AF65-F5344CB8AC3E}">
        <p14:creationId xmlns:p14="http://schemas.microsoft.com/office/powerpoint/2010/main" val="229295685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2853" y="0"/>
            <a:ext cx="9905998" cy="1478570"/>
          </a:xfrm>
        </p:spPr>
        <p:txBody>
          <a:bodyPr>
            <a:normAutofit/>
          </a:bodyPr>
          <a:lstStyle/>
          <a:p>
            <a:pPr algn="just"/>
            <a:r>
              <a:rPr lang="en-IN" sz="2400" b="1" dirty="0">
                <a:latin typeface="Times New Roman" panose="02020603050405020304" pitchFamily="18" charset="0"/>
                <a:cs typeface="Times New Roman" panose="02020603050405020304" pitchFamily="18" charset="0"/>
              </a:rPr>
              <a:t>LITERATURE SURVEY</a:t>
            </a:r>
          </a:p>
        </p:txBody>
      </p:sp>
      <p:sp>
        <p:nvSpPr>
          <p:cNvPr id="3" name="Content Placeholder 2"/>
          <p:cNvSpPr>
            <a:spLocks noGrp="1"/>
          </p:cNvSpPr>
          <p:nvPr>
            <p:ph idx="1"/>
          </p:nvPr>
        </p:nvSpPr>
        <p:spPr>
          <a:xfrm>
            <a:off x="1010783" y="1219350"/>
            <a:ext cx="10771914" cy="5551714"/>
          </a:xfrm>
        </p:spPr>
        <p:txBody>
          <a:bodyPr>
            <a:noAutofit/>
          </a:bodyPr>
          <a:lstStyle/>
          <a:p>
            <a:pPr algn="just">
              <a:lnSpc>
                <a:spcPct val="150000"/>
              </a:lnSpc>
            </a:pPr>
            <a:r>
              <a:rPr lang="en-US" sz="1800" dirty="0">
                <a:latin typeface="Times New Roman" panose="02020603050405020304" pitchFamily="18" charset="0"/>
                <a:cs typeface="Times New Roman" panose="02020603050405020304" pitchFamily="18" charset="0"/>
              </a:rPr>
              <a:t>Abhishek </a:t>
            </a:r>
            <a:r>
              <a:rPr lang="en-US" sz="1800" dirty="0" err="1">
                <a:latin typeface="Times New Roman" panose="02020603050405020304" pitchFamily="18" charset="0"/>
                <a:cs typeface="Times New Roman" panose="02020603050405020304" pitchFamily="18" charset="0"/>
              </a:rPr>
              <a:t>Tandon</a:t>
            </a:r>
            <a:r>
              <a:rPr lang="en-US" sz="1800" dirty="0">
                <a:latin typeface="Times New Roman" panose="02020603050405020304" pitchFamily="18" charset="0"/>
                <a:cs typeface="Times New Roman" panose="02020603050405020304" pitchFamily="18" charset="0"/>
              </a:rPr>
              <a:t>, et al. in their paper proposed design of their glove converts the Indian Sign Language (ISL) into text and speech. Their proposed design consists of five flex sensors, one for each finger of the hand. These flex sensors are connected to five analog inputs of the microcontroller. They used microcontroller to process input voltage of the 7 flex sensors and send the desired text output to the android device (smart phone) using Bluetooth module. Their android device has a software application which can convert the text into audible (speech) signals (IJSRD 2016)</a:t>
            </a:r>
            <a:endParaRPr lang="en-IN" sz="1800" dirty="0">
              <a:latin typeface="Times New Roman" panose="02020603050405020304" pitchFamily="18" charset="0"/>
              <a:cs typeface="Times New Roman" panose="02020603050405020304" pitchFamily="18" charset="0"/>
            </a:endParaRPr>
          </a:p>
        </p:txBody>
      </p:sp>
      <p:sp>
        <p:nvSpPr>
          <p:cNvPr id="6" name="Footer Placeholder 4"/>
          <p:cNvSpPr>
            <a:spLocks noGrp="1"/>
          </p:cNvSpPr>
          <p:nvPr>
            <p:ph type="ftr" sz="quarter" idx="11"/>
          </p:nvPr>
        </p:nvSpPr>
        <p:spPr>
          <a:xfrm>
            <a:off x="5839884" y="6408739"/>
            <a:ext cx="3134783" cy="365125"/>
          </a:xfrm>
        </p:spPr>
        <p:txBody>
          <a:bodyPr/>
          <a:lstStyle/>
          <a:p>
            <a:pPr>
              <a:defRPr/>
            </a:pPr>
            <a:r>
              <a:rPr lang="en-US" dirty="0"/>
              <a:t>SIES GST, </a:t>
            </a:r>
            <a:r>
              <a:rPr lang="en-US" dirty="0" err="1"/>
              <a:t>Nerul</a:t>
            </a:r>
            <a:endParaRPr lang="en-US" dirty="0"/>
          </a:p>
        </p:txBody>
      </p:sp>
    </p:spTree>
    <p:extLst>
      <p:ext uri="{BB962C8B-B14F-4D97-AF65-F5344CB8AC3E}">
        <p14:creationId xmlns:p14="http://schemas.microsoft.com/office/powerpoint/2010/main" val="137538713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400" dirty="0" smtClean="0">
                <a:latin typeface="Times New Roman" panose="02020603050405020304" pitchFamily="18" charset="0"/>
                <a:cs typeface="Times New Roman" panose="02020603050405020304" pitchFamily="18" charset="0"/>
              </a:rPr>
              <a:t>PROPOSED </a:t>
            </a:r>
            <a:r>
              <a:rPr lang="en-IN" sz="2400" dirty="0">
                <a:latin typeface="Times New Roman" panose="02020603050405020304" pitchFamily="18" charset="0"/>
                <a:cs typeface="Times New Roman" panose="02020603050405020304" pitchFamily="18" charset="0"/>
              </a:rPr>
              <a:t>SYSTEM</a:t>
            </a:r>
          </a:p>
        </p:txBody>
      </p:sp>
      <p:sp>
        <p:nvSpPr>
          <p:cNvPr id="3" name="Content Placeholder 2"/>
          <p:cNvSpPr>
            <a:spLocks noGrp="1"/>
          </p:cNvSpPr>
          <p:nvPr>
            <p:ph idx="1"/>
          </p:nvPr>
        </p:nvSpPr>
        <p:spPr>
          <a:xfrm>
            <a:off x="609600" y="1417638"/>
            <a:ext cx="9905999" cy="4145281"/>
          </a:xfrm>
        </p:spPr>
        <p:txBody>
          <a:bodyPr>
            <a:normAutofit/>
          </a:bodyPr>
          <a:lstStyle/>
          <a:p>
            <a:pPr algn="just">
              <a:lnSpc>
                <a:spcPct val="160000"/>
              </a:lnSpc>
            </a:pPr>
            <a:r>
              <a:rPr lang="en-US" sz="1800" dirty="0">
                <a:latin typeface="Times New Roman" panose="02020603050405020304" pitchFamily="18" charset="0"/>
                <a:cs typeface="Times New Roman" panose="02020603050405020304" pitchFamily="18" charset="0"/>
              </a:rPr>
              <a:t>In the proposed system, The approach is used with microcontroller(Arduino)and sensor based data glove. </a:t>
            </a:r>
          </a:p>
          <a:p>
            <a:pPr algn="just">
              <a:lnSpc>
                <a:spcPct val="160000"/>
              </a:lnSpc>
            </a:pPr>
            <a:r>
              <a:rPr lang="en-US" sz="1800" dirty="0">
                <a:latin typeface="Times New Roman" panose="02020603050405020304" pitchFamily="18" charset="0"/>
                <a:cs typeface="Times New Roman" panose="02020603050405020304" pitchFamily="18" charset="0"/>
              </a:rPr>
              <a:t> The glove is internally equipped with flex </a:t>
            </a:r>
            <a:r>
              <a:rPr lang="en-US" sz="1800" dirty="0" smtClean="0">
                <a:latin typeface="Times New Roman" panose="02020603050405020304" pitchFamily="18" charset="0"/>
                <a:cs typeface="Times New Roman" panose="02020603050405020304" pitchFamily="18" charset="0"/>
              </a:rPr>
              <a:t>sensors and MPU 6050 </a:t>
            </a:r>
            <a:r>
              <a:rPr lang="en-US" sz="1800" dirty="0">
                <a:latin typeface="Times New Roman" panose="02020603050405020304" pitchFamily="18" charset="0"/>
                <a:cs typeface="Times New Roman" panose="02020603050405020304" pitchFamily="18" charset="0"/>
              </a:rPr>
              <a:t>. For every specific gesture, the flex detector produces a proportional modification in resistance and measures the orientation of hand. </a:t>
            </a:r>
          </a:p>
          <a:p>
            <a:pPr algn="just">
              <a:lnSpc>
                <a:spcPct val="160000"/>
              </a:lnSpc>
            </a:pPr>
            <a:r>
              <a:rPr lang="en-US" sz="1800" dirty="0">
                <a:latin typeface="Times New Roman" panose="02020603050405020304" pitchFamily="18" charset="0"/>
                <a:cs typeface="Times New Roman" panose="02020603050405020304" pitchFamily="18" charset="0"/>
              </a:rPr>
              <a:t>The process of those hand gestures is finished in controller.</a:t>
            </a:r>
          </a:p>
          <a:p>
            <a:pPr algn="just">
              <a:lnSpc>
                <a:spcPct val="160000"/>
              </a:lnSpc>
            </a:pPr>
            <a:r>
              <a:rPr lang="en-US" sz="1800" dirty="0">
                <a:latin typeface="Times New Roman" panose="02020603050405020304" pitchFamily="18" charset="0"/>
                <a:cs typeface="Times New Roman" panose="02020603050405020304" pitchFamily="18" charset="0"/>
              </a:rPr>
              <a:t>The gestures made are compared within database and output is generated.</a:t>
            </a:r>
            <a:endParaRPr lang="en-IN" sz="1800" dirty="0">
              <a:latin typeface="Times New Roman" panose="02020603050405020304" pitchFamily="18" charset="0"/>
              <a:cs typeface="Times New Roman" panose="02020603050405020304" pitchFamily="18" charset="0"/>
            </a:endParaRPr>
          </a:p>
        </p:txBody>
      </p:sp>
      <p:sp>
        <p:nvSpPr>
          <p:cNvPr id="6" name="Footer Placeholder 4"/>
          <p:cNvSpPr>
            <a:spLocks noGrp="1"/>
          </p:cNvSpPr>
          <p:nvPr>
            <p:ph type="ftr" sz="quarter" idx="11"/>
          </p:nvPr>
        </p:nvSpPr>
        <p:spPr>
          <a:xfrm>
            <a:off x="5839884" y="6408739"/>
            <a:ext cx="3134783" cy="365125"/>
          </a:xfrm>
        </p:spPr>
        <p:txBody>
          <a:bodyPr/>
          <a:lstStyle/>
          <a:p>
            <a:pPr>
              <a:defRPr/>
            </a:pPr>
            <a:r>
              <a:rPr lang="en-US" dirty="0"/>
              <a:t>SIES GST, </a:t>
            </a:r>
            <a:r>
              <a:rPr lang="en-US" dirty="0" err="1"/>
              <a:t>Nerul</a:t>
            </a:r>
            <a:endParaRPr lang="en-US" dirty="0"/>
          </a:p>
        </p:txBody>
      </p:sp>
    </p:spTree>
    <p:extLst>
      <p:ext uri="{BB962C8B-B14F-4D97-AF65-F5344CB8AC3E}">
        <p14:creationId xmlns:p14="http://schemas.microsoft.com/office/powerpoint/2010/main" val="3774077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0"/>
            <a:ext cx="9905998" cy="1478570"/>
          </a:xfrm>
        </p:spPr>
        <p:txBody>
          <a:bodyPr>
            <a:normAutofit/>
          </a:bodyPr>
          <a:lstStyle/>
          <a:p>
            <a:r>
              <a:rPr lang="en-IN" sz="2400" b="1" dirty="0">
                <a:latin typeface="Times New Roman" panose="02020603050405020304" pitchFamily="18" charset="0"/>
                <a:cs typeface="Times New Roman" panose="02020603050405020304" pitchFamily="18" charset="0"/>
              </a:rPr>
              <a:t>METHODOLOGY</a:t>
            </a:r>
          </a:p>
        </p:txBody>
      </p:sp>
      <p:sp>
        <p:nvSpPr>
          <p:cNvPr id="3" name="Content Placeholder 2"/>
          <p:cNvSpPr>
            <a:spLocks noGrp="1"/>
          </p:cNvSpPr>
          <p:nvPr>
            <p:ph idx="1"/>
          </p:nvPr>
        </p:nvSpPr>
        <p:spPr>
          <a:xfrm>
            <a:off x="1141412" y="1188720"/>
            <a:ext cx="10118771" cy="5238205"/>
          </a:xfrm>
        </p:spPr>
        <p:txBody>
          <a:bodyPr>
            <a:noAutofit/>
          </a:bodyPr>
          <a:lstStyle/>
          <a:p>
            <a:pPr marL="0" indent="0" algn="just">
              <a:lnSpc>
                <a:spcPct val="150000"/>
              </a:lnSpc>
              <a:buNone/>
            </a:pPr>
            <a:r>
              <a:rPr lang="en-US" sz="1800" b="1" dirty="0">
                <a:latin typeface="Times New Roman" panose="02020603050405020304" pitchFamily="18" charset="0"/>
                <a:cs typeface="Times New Roman" panose="02020603050405020304" pitchFamily="18" charset="0"/>
              </a:rPr>
              <a:t>A. Hardware Assembly </a:t>
            </a:r>
          </a:p>
          <a:p>
            <a:pPr algn="just">
              <a:lnSpc>
                <a:spcPct val="150000"/>
              </a:lnSpc>
            </a:pPr>
            <a:r>
              <a:rPr lang="en-US" sz="1800" dirty="0">
                <a:latin typeface="Times New Roman" panose="02020603050405020304" pitchFamily="18" charset="0"/>
                <a:cs typeface="Times New Roman" panose="02020603050405020304" pitchFamily="18" charset="0"/>
              </a:rPr>
              <a:t>Five flex sensors were attached on the thumb, index, middle, </a:t>
            </a:r>
            <a:r>
              <a:rPr lang="en-US" sz="1800" dirty="0" smtClean="0">
                <a:latin typeface="Times New Roman" panose="02020603050405020304" pitchFamily="18" charset="0"/>
                <a:cs typeface="Times New Roman" panose="02020603050405020304" pitchFamily="18" charset="0"/>
              </a:rPr>
              <a:t>ring and small </a:t>
            </a:r>
            <a:r>
              <a:rPr lang="en-US" sz="1800" dirty="0">
                <a:latin typeface="Times New Roman" panose="02020603050405020304" pitchFamily="18" charset="0"/>
                <a:cs typeface="Times New Roman" panose="02020603050405020304" pitchFamily="18" charset="0"/>
              </a:rPr>
              <a:t>finger in order to measure </a:t>
            </a:r>
            <a:r>
              <a:rPr lang="en-US" sz="1800" dirty="0" smtClean="0">
                <a:latin typeface="Times New Roman" panose="02020603050405020304" pitchFamily="18" charset="0"/>
                <a:cs typeface="Times New Roman" panose="02020603050405020304" pitchFamily="18" charset="0"/>
              </a:rPr>
              <a:t>the bent  </a:t>
            </a:r>
            <a:r>
              <a:rPr lang="en-US" sz="1800" dirty="0">
                <a:latin typeface="Times New Roman" panose="02020603050405020304" pitchFamily="18" charset="0"/>
                <a:cs typeface="Times New Roman" panose="02020603050405020304" pitchFamily="18" charset="0"/>
              </a:rPr>
              <a:t>of  the  fingers  and  the  clench  of  the  hand. </a:t>
            </a:r>
          </a:p>
          <a:p>
            <a:pPr algn="just">
              <a:lnSpc>
                <a:spcPct val="150000"/>
              </a:lnSpc>
            </a:pPr>
            <a:r>
              <a:rPr lang="en-US" sz="1800" dirty="0">
                <a:latin typeface="Times New Roman" panose="02020603050405020304" pitchFamily="18" charset="0"/>
                <a:cs typeface="Times New Roman" panose="02020603050405020304" pitchFamily="18" charset="0"/>
              </a:rPr>
              <a:t>Then accelerometer and the </a:t>
            </a:r>
            <a:r>
              <a:rPr lang="en-US" sz="1800" dirty="0" smtClean="0">
                <a:latin typeface="Times New Roman" panose="02020603050405020304" pitchFamily="18" charset="0"/>
                <a:cs typeface="Times New Roman" panose="02020603050405020304" pitchFamily="18" charset="0"/>
              </a:rPr>
              <a:t>gyroscope of MPU6050 was </a:t>
            </a:r>
            <a:r>
              <a:rPr lang="en-US" sz="1800" dirty="0">
                <a:latin typeface="Times New Roman" panose="02020603050405020304" pitchFamily="18" charset="0"/>
                <a:cs typeface="Times New Roman" panose="02020603050405020304" pitchFamily="18" charset="0"/>
              </a:rPr>
              <a:t>placed on the back of the hand in order to determine the position and movement of the  hand on  space. </a:t>
            </a:r>
            <a:endParaRPr lang="en-US" sz="1800" dirty="0" smtClean="0">
              <a:latin typeface="Times New Roman" panose="02020603050405020304" pitchFamily="18" charset="0"/>
              <a:cs typeface="Times New Roman" panose="02020603050405020304" pitchFamily="18" charset="0"/>
            </a:endParaRPr>
          </a:p>
          <a:p>
            <a:pPr algn="just">
              <a:lnSpc>
                <a:spcPct val="150000"/>
              </a:lnSpc>
            </a:pPr>
            <a:r>
              <a:rPr lang="en-IN" sz="1800" dirty="0">
                <a:latin typeface="Times New Roman" panose="02020603050405020304" pitchFamily="18" charset="0"/>
                <a:cs typeface="Times New Roman" panose="02020603050405020304" pitchFamily="18" charset="0"/>
              </a:rPr>
              <a:t>Arduino </a:t>
            </a:r>
            <a:r>
              <a:rPr lang="en-IN" sz="1800" dirty="0" smtClean="0">
                <a:latin typeface="Times New Roman" panose="02020603050405020304" pitchFamily="18" charset="0"/>
                <a:cs typeface="Times New Roman" panose="02020603050405020304" pitchFamily="18" charset="0"/>
              </a:rPr>
              <a:t>Mega </a:t>
            </a:r>
            <a:r>
              <a:rPr lang="en-US" sz="1800" dirty="0" smtClean="0">
                <a:latin typeface="Times New Roman" panose="02020603050405020304" pitchFamily="18" charset="0"/>
                <a:cs typeface="Times New Roman" panose="02020603050405020304" pitchFamily="18" charset="0"/>
              </a:rPr>
              <a:t>has </a:t>
            </a:r>
            <a:r>
              <a:rPr lang="en-US" sz="1800" dirty="0">
                <a:latin typeface="Times New Roman" panose="02020603050405020304" pitchFamily="18" charset="0"/>
                <a:cs typeface="Times New Roman" panose="02020603050405020304" pitchFamily="18" charset="0"/>
              </a:rPr>
              <a:t>been programmed so that it sent </a:t>
            </a:r>
            <a:r>
              <a:rPr lang="en-US" sz="1800" dirty="0" smtClean="0">
                <a:latin typeface="Times New Roman" panose="02020603050405020304" pitchFamily="18" charset="0"/>
                <a:cs typeface="Times New Roman" panose="02020603050405020304" pitchFamily="18" charset="0"/>
              </a:rPr>
              <a:t>11 data's </a:t>
            </a:r>
            <a:r>
              <a:rPr lang="en-US" sz="1800" dirty="0">
                <a:latin typeface="Times New Roman" panose="02020603050405020304" pitchFamily="18" charset="0"/>
                <a:cs typeface="Times New Roman" panose="02020603050405020304" pitchFamily="18" charset="0"/>
              </a:rPr>
              <a:t>from all the </a:t>
            </a:r>
            <a:r>
              <a:rPr lang="en-US" sz="1800" dirty="0" smtClean="0">
                <a:latin typeface="Times New Roman" panose="02020603050405020304" pitchFamily="18" charset="0"/>
                <a:cs typeface="Times New Roman" panose="02020603050405020304" pitchFamily="18" charset="0"/>
              </a:rPr>
              <a:t>sensor which </a:t>
            </a:r>
            <a:r>
              <a:rPr lang="en-US" sz="1800" dirty="0">
                <a:latin typeface="Times New Roman" panose="02020603050405020304" pitchFamily="18" charset="0"/>
                <a:cs typeface="Times New Roman" panose="02020603050405020304" pitchFamily="18" charset="0"/>
              </a:rPr>
              <a:t>are </a:t>
            </a:r>
            <a:r>
              <a:rPr lang="en-US" sz="1800" dirty="0" smtClean="0">
                <a:latin typeface="Times New Roman" panose="02020603050405020304" pitchFamily="18" charset="0"/>
                <a:cs typeface="Times New Roman" panose="02020603050405020304" pitchFamily="18" charset="0"/>
              </a:rPr>
              <a:t>5  flex </a:t>
            </a:r>
            <a:r>
              <a:rPr lang="en-US" sz="1800" dirty="0">
                <a:latin typeface="Times New Roman" panose="02020603050405020304" pitchFamily="18" charset="0"/>
                <a:cs typeface="Times New Roman" panose="02020603050405020304" pitchFamily="18" charset="0"/>
              </a:rPr>
              <a:t>sensor information, 3 accelerometer information and 3 </a:t>
            </a:r>
            <a:r>
              <a:rPr lang="en-US" sz="1800" dirty="0" smtClean="0">
                <a:latin typeface="Times New Roman" panose="02020603050405020304" pitchFamily="18" charset="0"/>
                <a:cs typeface="Times New Roman" panose="02020603050405020304" pitchFamily="18" charset="0"/>
              </a:rPr>
              <a:t>gyroscope data </a:t>
            </a:r>
            <a:r>
              <a:rPr lang="en-US" sz="1800" dirty="0">
                <a:latin typeface="Times New Roman" panose="02020603050405020304" pitchFamily="18" charset="0"/>
                <a:cs typeface="Times New Roman" panose="02020603050405020304" pitchFamily="18" charset="0"/>
              </a:rPr>
              <a:t>taken at duration of 500ms to its serial port</a:t>
            </a:r>
            <a:r>
              <a:rPr lang="en-US" sz="1800" dirty="0" smtClean="0">
                <a:latin typeface="Times New Roman" panose="02020603050405020304" pitchFamily="18" charset="0"/>
                <a:cs typeface="Times New Roman" panose="02020603050405020304" pitchFamily="18" charset="0"/>
              </a:rPr>
              <a:t>.</a:t>
            </a:r>
          </a:p>
          <a:p>
            <a:pPr algn="just">
              <a:lnSpc>
                <a:spcPct val="150000"/>
              </a:lnSpc>
            </a:pPr>
            <a:r>
              <a:rPr lang="en-US" sz="1800" dirty="0" smtClean="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Arduino was connected to the </a:t>
            </a:r>
            <a:r>
              <a:rPr lang="en-US" sz="1800" dirty="0" smtClean="0">
                <a:latin typeface="Times New Roman" panose="02020603050405020304" pitchFamily="18" charset="0"/>
                <a:cs typeface="Times New Roman" panose="02020603050405020304" pitchFamily="18" charset="0"/>
              </a:rPr>
              <a:t>serial port </a:t>
            </a:r>
            <a:r>
              <a:rPr lang="en-US" sz="1800" dirty="0">
                <a:latin typeface="Times New Roman" panose="02020603050405020304" pitchFamily="18" charset="0"/>
                <a:cs typeface="Times New Roman" panose="02020603050405020304" pitchFamily="18" charset="0"/>
              </a:rPr>
              <a:t>of the computer and by the use of python programming language the data </a:t>
            </a:r>
            <a:r>
              <a:rPr lang="en-US" sz="1800" dirty="0" smtClean="0">
                <a:latin typeface="Times New Roman" panose="02020603050405020304" pitchFamily="18" charset="0"/>
                <a:cs typeface="Times New Roman" panose="02020603050405020304" pitchFamily="18" charset="0"/>
              </a:rPr>
              <a:t>at the </a:t>
            </a:r>
            <a:r>
              <a:rPr lang="en-US" sz="1800" dirty="0">
                <a:latin typeface="Times New Roman" panose="02020603050405020304" pitchFamily="18" charset="0"/>
                <a:cs typeface="Times New Roman" panose="02020603050405020304" pitchFamily="18" charset="0"/>
              </a:rPr>
              <a:t>serial port was gathered.</a:t>
            </a:r>
            <a:endParaRPr lang="en-US" sz="1800" dirty="0" smtClean="0">
              <a:latin typeface="Times New Roman" panose="02020603050405020304" pitchFamily="18" charset="0"/>
              <a:cs typeface="Times New Roman" panose="02020603050405020304" pitchFamily="18" charset="0"/>
            </a:endParaRPr>
          </a:p>
          <a:p>
            <a:pPr marL="0" indent="0" algn="just">
              <a:lnSpc>
                <a:spcPct val="150000"/>
              </a:lnSpc>
              <a:buNone/>
            </a:pPr>
            <a:endParaRPr lang="en-IN" sz="1800" dirty="0">
              <a:latin typeface="Times New Roman" panose="02020603050405020304" pitchFamily="18" charset="0"/>
              <a:cs typeface="Times New Roman" panose="02020603050405020304" pitchFamily="18" charset="0"/>
            </a:endParaRPr>
          </a:p>
        </p:txBody>
      </p:sp>
      <p:sp>
        <p:nvSpPr>
          <p:cNvPr id="6" name="Footer Placeholder 4"/>
          <p:cNvSpPr>
            <a:spLocks noGrp="1"/>
          </p:cNvSpPr>
          <p:nvPr>
            <p:ph type="ftr" sz="quarter" idx="11"/>
          </p:nvPr>
        </p:nvSpPr>
        <p:spPr>
          <a:xfrm>
            <a:off x="5839884" y="6408739"/>
            <a:ext cx="3134783" cy="365125"/>
          </a:xfrm>
        </p:spPr>
        <p:txBody>
          <a:bodyPr/>
          <a:lstStyle/>
          <a:p>
            <a:pPr>
              <a:defRPr/>
            </a:pPr>
            <a:r>
              <a:rPr lang="en-US" dirty="0"/>
              <a:t>SIES GST, </a:t>
            </a:r>
            <a:r>
              <a:rPr lang="en-US" dirty="0" err="1"/>
              <a:t>Nerul</a:t>
            </a:r>
            <a:endParaRPr lang="en-US" dirty="0"/>
          </a:p>
        </p:txBody>
      </p:sp>
    </p:spTree>
    <p:extLst>
      <p:ext uri="{BB962C8B-B14F-4D97-AF65-F5344CB8AC3E}">
        <p14:creationId xmlns:p14="http://schemas.microsoft.com/office/powerpoint/2010/main" val="17888335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40005" y="171819"/>
            <a:ext cx="6224031" cy="7004836"/>
          </a:xfrm>
        </p:spPr>
        <p:txBody>
          <a:bodyPr>
            <a:normAutofit fontScale="32500" lnSpcReduction="20000"/>
          </a:bodyPr>
          <a:lstStyle/>
          <a:p>
            <a:pPr marL="109537" indent="0" algn="just">
              <a:lnSpc>
                <a:spcPct val="170000"/>
              </a:lnSpc>
              <a:buNone/>
            </a:pPr>
            <a:r>
              <a:rPr lang="en-IN" sz="4600" b="1" dirty="0">
                <a:latin typeface="Times New Roman" panose="02020603050405020304" pitchFamily="18" charset="0"/>
                <a:cs typeface="Times New Roman" panose="02020603050405020304" pitchFamily="18" charset="0"/>
              </a:rPr>
              <a:t>B. Dataset </a:t>
            </a:r>
            <a:r>
              <a:rPr lang="en-IN" sz="4600" b="1" dirty="0" smtClean="0">
                <a:latin typeface="Times New Roman" panose="02020603050405020304" pitchFamily="18" charset="0"/>
                <a:cs typeface="Times New Roman" panose="02020603050405020304" pitchFamily="18" charset="0"/>
              </a:rPr>
              <a:t>Preparation</a:t>
            </a:r>
          </a:p>
          <a:p>
            <a:pPr marL="109537" indent="0" algn="just">
              <a:lnSpc>
                <a:spcPct val="170000"/>
              </a:lnSpc>
              <a:buNone/>
            </a:pPr>
            <a:r>
              <a:rPr lang="en-IN" sz="4600" b="1" dirty="0" smtClean="0">
                <a:latin typeface="Times New Roman" panose="02020603050405020304" pitchFamily="18" charset="0"/>
                <a:cs typeface="Times New Roman" panose="02020603050405020304" pitchFamily="18" charset="0"/>
              </a:rPr>
              <a:t>Dataset Collection</a:t>
            </a:r>
          </a:p>
          <a:p>
            <a:pPr algn="just">
              <a:lnSpc>
                <a:spcPct val="170000"/>
              </a:lnSpc>
            </a:pPr>
            <a:r>
              <a:rPr lang="en-US" sz="4600" dirty="0" smtClean="0">
                <a:latin typeface="Times New Roman" panose="02020603050405020304" pitchFamily="18" charset="0"/>
                <a:cs typeface="Times New Roman" panose="02020603050405020304" pitchFamily="18" charset="0"/>
              </a:rPr>
              <a:t>We </a:t>
            </a:r>
            <a:r>
              <a:rPr lang="en-US" sz="4600" dirty="0">
                <a:latin typeface="Times New Roman" panose="02020603050405020304" pitchFamily="18" charset="0"/>
                <a:cs typeface="Times New Roman" panose="02020603050405020304" pitchFamily="18" charset="0"/>
              </a:rPr>
              <a:t>created the </a:t>
            </a:r>
            <a:r>
              <a:rPr lang="en-US" sz="4600" dirty="0" smtClean="0">
                <a:latin typeface="Times New Roman" panose="02020603050405020304" pitchFamily="18" charset="0"/>
                <a:cs typeface="Times New Roman" panose="02020603050405020304" pitchFamily="18" charset="0"/>
              </a:rPr>
              <a:t>datasets </a:t>
            </a:r>
            <a:r>
              <a:rPr lang="en-US" sz="4600" dirty="0">
                <a:latin typeface="Times New Roman" panose="02020603050405020304" pitchFamily="18" charset="0"/>
                <a:cs typeface="Times New Roman" panose="02020603050405020304" pitchFamily="18" charset="0"/>
              </a:rPr>
              <a:t>for training the machine using the data which </a:t>
            </a:r>
            <a:r>
              <a:rPr lang="en-US" sz="4600" dirty="0" smtClean="0">
                <a:latin typeface="Times New Roman" panose="02020603050405020304" pitchFamily="18" charset="0"/>
                <a:cs typeface="Times New Roman" panose="02020603050405020304" pitchFamily="18" charset="0"/>
              </a:rPr>
              <a:t>was collected </a:t>
            </a:r>
            <a:r>
              <a:rPr lang="en-US" sz="4600" dirty="0">
                <a:latin typeface="Times New Roman" panose="02020603050405020304" pitchFamily="18" charset="0"/>
                <a:cs typeface="Times New Roman" panose="02020603050405020304" pitchFamily="18" charset="0"/>
              </a:rPr>
              <a:t>at the serial port of </a:t>
            </a:r>
            <a:r>
              <a:rPr lang="en-US" sz="4600" dirty="0" smtClean="0">
                <a:latin typeface="Times New Roman" panose="02020603050405020304" pitchFamily="18" charset="0"/>
                <a:cs typeface="Times New Roman" panose="02020603050405020304" pitchFamily="18" charset="0"/>
              </a:rPr>
              <a:t>Arduino </a:t>
            </a:r>
            <a:r>
              <a:rPr lang="en-US" sz="4600" dirty="0">
                <a:latin typeface="Times New Roman" panose="02020603050405020304" pitchFamily="18" charset="0"/>
                <a:cs typeface="Times New Roman" panose="02020603050405020304" pitchFamily="18" charset="0"/>
              </a:rPr>
              <a:t>and then we stored those values in </a:t>
            </a:r>
            <a:r>
              <a:rPr lang="en-US" sz="4600" dirty="0" smtClean="0">
                <a:latin typeface="Times New Roman" panose="02020603050405020304" pitchFamily="18" charset="0"/>
                <a:cs typeface="Times New Roman" panose="02020603050405020304" pitchFamily="18" charset="0"/>
              </a:rPr>
              <a:t>csv file </a:t>
            </a:r>
            <a:r>
              <a:rPr lang="en-US" sz="4600" dirty="0">
                <a:latin typeface="Times New Roman" panose="02020603050405020304" pitchFamily="18" charset="0"/>
                <a:cs typeface="Times New Roman" panose="02020603050405020304" pitchFamily="18" charset="0"/>
              </a:rPr>
              <a:t>format. </a:t>
            </a:r>
            <a:endParaRPr lang="en-US" sz="4600" dirty="0" smtClean="0">
              <a:latin typeface="Times New Roman" panose="02020603050405020304" pitchFamily="18" charset="0"/>
              <a:cs typeface="Times New Roman" panose="02020603050405020304" pitchFamily="18" charset="0"/>
            </a:endParaRPr>
          </a:p>
          <a:p>
            <a:pPr algn="just">
              <a:lnSpc>
                <a:spcPct val="170000"/>
              </a:lnSpc>
            </a:pPr>
            <a:r>
              <a:rPr lang="en-US" sz="4600" dirty="0" smtClean="0">
                <a:latin typeface="Times New Roman" panose="02020603050405020304" pitchFamily="18" charset="0"/>
                <a:cs typeface="Times New Roman" panose="02020603050405020304" pitchFamily="18" charset="0"/>
              </a:rPr>
              <a:t>This </a:t>
            </a:r>
            <a:r>
              <a:rPr lang="en-US" sz="4600" dirty="0">
                <a:latin typeface="Times New Roman" panose="02020603050405020304" pitchFamily="18" charset="0"/>
                <a:cs typeface="Times New Roman" panose="02020603050405020304" pitchFamily="18" charset="0"/>
              </a:rPr>
              <a:t>data consists of eleven values </a:t>
            </a:r>
            <a:r>
              <a:rPr lang="en-US" sz="4600" dirty="0" smtClean="0">
                <a:latin typeface="Times New Roman" panose="02020603050405020304" pitchFamily="18" charset="0"/>
                <a:cs typeface="Times New Roman" panose="02020603050405020304" pitchFamily="18" charset="0"/>
              </a:rPr>
              <a:t>i.e. five </a:t>
            </a:r>
            <a:r>
              <a:rPr lang="en-US" sz="4600" dirty="0">
                <a:latin typeface="Times New Roman" panose="02020603050405020304" pitchFamily="18" charset="0"/>
                <a:cs typeface="Times New Roman" panose="02020603050405020304" pitchFamily="18" charset="0"/>
              </a:rPr>
              <a:t>from the </a:t>
            </a:r>
            <a:r>
              <a:rPr lang="en-US" sz="4600" dirty="0" smtClean="0">
                <a:latin typeface="Times New Roman" panose="02020603050405020304" pitchFamily="18" charset="0"/>
                <a:cs typeface="Times New Roman" panose="02020603050405020304" pitchFamily="18" charset="0"/>
              </a:rPr>
              <a:t>flex sensors and </a:t>
            </a:r>
            <a:r>
              <a:rPr lang="en-US" sz="4600" dirty="0">
                <a:latin typeface="Times New Roman" panose="02020603050405020304" pitchFamily="18" charset="0"/>
                <a:cs typeface="Times New Roman" panose="02020603050405020304" pitchFamily="18" charset="0"/>
              </a:rPr>
              <a:t>three each from the accelerometer and gyroscope </a:t>
            </a:r>
            <a:r>
              <a:rPr lang="en-US" sz="4600" dirty="0" smtClean="0">
                <a:latin typeface="Times New Roman" panose="02020603050405020304" pitchFamily="18" charset="0"/>
                <a:cs typeface="Times New Roman" panose="02020603050405020304" pitchFamily="18" charset="0"/>
              </a:rPr>
              <a:t>respectively.</a:t>
            </a:r>
          </a:p>
          <a:p>
            <a:pPr algn="just">
              <a:lnSpc>
                <a:spcPct val="170000"/>
              </a:lnSpc>
            </a:pPr>
            <a:r>
              <a:rPr lang="en-US" sz="4600" dirty="0" smtClean="0">
                <a:latin typeface="Times New Roman" panose="02020603050405020304" pitchFamily="18" charset="0"/>
                <a:cs typeface="Times New Roman" panose="02020603050405020304" pitchFamily="18" charset="0"/>
              </a:rPr>
              <a:t> </a:t>
            </a:r>
            <a:r>
              <a:rPr lang="en-US" sz="4600" dirty="0">
                <a:latin typeface="Times New Roman" panose="02020603050405020304" pitchFamily="18" charset="0"/>
                <a:cs typeface="Times New Roman" panose="02020603050405020304" pitchFamily="18" charset="0"/>
              </a:rPr>
              <a:t>The </a:t>
            </a:r>
            <a:r>
              <a:rPr lang="en-US" sz="4600" dirty="0" smtClean="0">
                <a:latin typeface="Times New Roman" panose="02020603050405020304" pitchFamily="18" charset="0"/>
                <a:cs typeface="Times New Roman" panose="02020603050405020304" pitchFamily="18" charset="0"/>
              </a:rPr>
              <a:t>data which </a:t>
            </a:r>
            <a:r>
              <a:rPr lang="en-US" sz="4600" dirty="0">
                <a:latin typeface="Times New Roman" panose="02020603050405020304" pitchFamily="18" charset="0"/>
                <a:cs typeface="Times New Roman" panose="02020603050405020304" pitchFamily="18" charset="0"/>
              </a:rPr>
              <a:t>was collected was for those </a:t>
            </a:r>
            <a:r>
              <a:rPr lang="en-US" sz="4600" dirty="0" smtClean="0">
                <a:latin typeface="Times New Roman" panose="02020603050405020304" pitchFamily="18" charset="0"/>
                <a:cs typeface="Times New Roman" panose="02020603050405020304" pitchFamily="18" charset="0"/>
              </a:rPr>
              <a:t>words that </a:t>
            </a:r>
            <a:r>
              <a:rPr lang="en-US" sz="4600" dirty="0">
                <a:latin typeface="Times New Roman" panose="02020603050405020304" pitchFamily="18" charset="0"/>
                <a:cs typeface="Times New Roman" panose="02020603050405020304" pitchFamily="18" charset="0"/>
              </a:rPr>
              <a:t>are used very </a:t>
            </a:r>
            <a:r>
              <a:rPr lang="en-US" sz="4600" dirty="0" smtClean="0">
                <a:latin typeface="Times New Roman" panose="02020603050405020304" pitchFamily="18" charset="0"/>
                <a:cs typeface="Times New Roman" panose="02020603050405020304" pitchFamily="18" charset="0"/>
              </a:rPr>
              <a:t>often.</a:t>
            </a:r>
          </a:p>
          <a:p>
            <a:pPr marL="109537" indent="0" algn="just">
              <a:lnSpc>
                <a:spcPct val="170000"/>
              </a:lnSpc>
              <a:buNone/>
            </a:pPr>
            <a:r>
              <a:rPr lang="en-US" sz="4600" b="1" dirty="0" smtClean="0">
                <a:latin typeface="Times New Roman" panose="02020603050405020304" pitchFamily="18" charset="0"/>
                <a:cs typeface="Times New Roman" panose="02020603050405020304" pitchFamily="18" charset="0"/>
              </a:rPr>
              <a:t>Data </a:t>
            </a:r>
            <a:r>
              <a:rPr lang="en-US" sz="4600" b="1" dirty="0">
                <a:latin typeface="Times New Roman" panose="02020603050405020304" pitchFamily="18" charset="0"/>
                <a:cs typeface="Times New Roman" panose="02020603050405020304" pitchFamily="18" charset="0"/>
              </a:rPr>
              <a:t>Pre-Processing </a:t>
            </a:r>
          </a:p>
          <a:p>
            <a:pPr algn="just">
              <a:lnSpc>
                <a:spcPct val="170000"/>
              </a:lnSpc>
            </a:pPr>
            <a:r>
              <a:rPr lang="en-US" sz="4600" dirty="0" smtClean="0">
                <a:latin typeface="Times New Roman" panose="02020603050405020304" pitchFamily="18" charset="0"/>
                <a:cs typeface="Times New Roman" panose="02020603050405020304" pitchFamily="18" charset="0"/>
              </a:rPr>
              <a:t>The </a:t>
            </a:r>
            <a:r>
              <a:rPr lang="en-US" sz="4600" dirty="0">
                <a:latin typeface="Times New Roman" panose="02020603050405020304" pitchFamily="18" charset="0"/>
                <a:cs typeface="Times New Roman" panose="02020603050405020304" pitchFamily="18" charset="0"/>
              </a:rPr>
              <a:t>information which was collected was then </a:t>
            </a:r>
            <a:r>
              <a:rPr lang="en-US" sz="4600" dirty="0" smtClean="0">
                <a:latin typeface="Times New Roman" panose="02020603050405020304" pitchFamily="18" charset="0"/>
                <a:cs typeface="Times New Roman" panose="02020603050405020304" pitchFamily="18" charset="0"/>
              </a:rPr>
              <a:t>segregated with </a:t>
            </a:r>
            <a:r>
              <a:rPr lang="en-US" sz="4600" dirty="0">
                <a:latin typeface="Times New Roman" panose="02020603050405020304" pitchFamily="18" charset="0"/>
                <a:cs typeface="Times New Roman" panose="02020603050405020304" pitchFamily="18" charset="0"/>
              </a:rPr>
              <a:t>their respective word as the </a:t>
            </a:r>
            <a:r>
              <a:rPr lang="en-US" sz="4600" dirty="0" smtClean="0">
                <a:latin typeface="Times New Roman" panose="02020603050405020304" pitchFamily="18" charset="0"/>
                <a:cs typeface="Times New Roman" panose="02020603050405020304" pitchFamily="18" charset="0"/>
              </a:rPr>
              <a:t>final </a:t>
            </a:r>
            <a:r>
              <a:rPr lang="en-US" sz="4600" dirty="0">
                <a:latin typeface="Times New Roman" panose="02020603050405020304" pitchFamily="18" charset="0"/>
                <a:cs typeface="Times New Roman" panose="02020603050405020304" pitchFamily="18" charset="0"/>
              </a:rPr>
              <a:t>or expected </a:t>
            </a:r>
            <a:r>
              <a:rPr lang="en-US" sz="4600" dirty="0" smtClean="0">
                <a:latin typeface="Times New Roman" panose="02020603050405020304" pitchFamily="18" charset="0"/>
                <a:cs typeface="Times New Roman" panose="02020603050405020304" pitchFamily="18" charset="0"/>
              </a:rPr>
              <a:t>value.</a:t>
            </a:r>
          </a:p>
          <a:p>
            <a:pPr algn="just">
              <a:lnSpc>
                <a:spcPct val="170000"/>
              </a:lnSpc>
            </a:pPr>
            <a:r>
              <a:rPr lang="en-US" sz="4600" dirty="0">
                <a:latin typeface="Times New Roman" panose="02020603050405020304" pitchFamily="18" charset="0"/>
                <a:cs typeface="Times New Roman" panose="02020603050405020304" pitchFamily="18" charset="0"/>
              </a:rPr>
              <a:t>T</a:t>
            </a:r>
            <a:r>
              <a:rPr lang="en-US" sz="4600" dirty="0" smtClean="0">
                <a:latin typeface="Times New Roman" panose="02020603050405020304" pitchFamily="18" charset="0"/>
                <a:cs typeface="Times New Roman" panose="02020603050405020304" pitchFamily="18" charset="0"/>
              </a:rPr>
              <a:t>he final data </a:t>
            </a:r>
            <a:r>
              <a:rPr lang="en-US" sz="4600" dirty="0">
                <a:latin typeface="Times New Roman" panose="02020603050405020304" pitchFamily="18" charset="0"/>
                <a:cs typeface="Times New Roman" panose="02020603050405020304" pitchFamily="18" charset="0"/>
              </a:rPr>
              <a:t>which was collected was randomized so as to reduce the change and </a:t>
            </a:r>
            <a:r>
              <a:rPr lang="en-US" sz="4600" dirty="0" smtClean="0">
                <a:latin typeface="Times New Roman" panose="02020603050405020304" pitchFamily="18" charset="0"/>
                <a:cs typeface="Times New Roman" panose="02020603050405020304" pitchFamily="18" charset="0"/>
              </a:rPr>
              <a:t>to ensure </a:t>
            </a:r>
            <a:r>
              <a:rPr lang="en-US" sz="4600" dirty="0">
                <a:latin typeface="Times New Roman" panose="02020603050405020304" pitchFamily="18" charset="0"/>
                <a:cs typeface="Times New Roman" panose="02020603050405020304" pitchFamily="18" charset="0"/>
              </a:rPr>
              <a:t>that the model stays general and </a:t>
            </a:r>
            <a:r>
              <a:rPr lang="en-US" sz="4600" dirty="0" smtClean="0">
                <a:latin typeface="Times New Roman" panose="02020603050405020304" pitchFamily="18" charset="0"/>
                <a:cs typeface="Times New Roman" panose="02020603050405020304" pitchFamily="18" charset="0"/>
              </a:rPr>
              <a:t>over fits </a:t>
            </a:r>
            <a:r>
              <a:rPr lang="en-US" sz="4600" dirty="0">
                <a:latin typeface="Times New Roman" panose="02020603050405020304" pitchFamily="18" charset="0"/>
                <a:cs typeface="Times New Roman" panose="02020603050405020304" pitchFamily="18" charset="0"/>
              </a:rPr>
              <a:t>less.</a:t>
            </a:r>
            <a:endParaRPr lang="en-IN" sz="4600" dirty="0">
              <a:latin typeface="Times New Roman" panose="02020603050405020304" pitchFamily="18" charset="0"/>
              <a:cs typeface="Times New Roman" panose="02020603050405020304" pitchFamily="18" charset="0"/>
            </a:endParaRPr>
          </a:p>
          <a:p>
            <a:pPr marL="0" indent="0" algn="just">
              <a:lnSpc>
                <a:spcPct val="170000"/>
              </a:lnSpc>
              <a:buNone/>
            </a:pPr>
            <a:r>
              <a:rPr lang="en-IN" sz="4600" b="1" dirty="0">
                <a:latin typeface="Times New Roman" panose="02020603050405020304" pitchFamily="18" charset="0"/>
                <a:cs typeface="Times New Roman" panose="02020603050405020304" pitchFamily="18" charset="0"/>
              </a:rPr>
              <a:t>C. System Block Diagram </a:t>
            </a:r>
          </a:p>
          <a:p>
            <a:pPr algn="just">
              <a:lnSpc>
                <a:spcPct val="170000"/>
              </a:lnSpc>
            </a:pPr>
            <a:r>
              <a:rPr lang="en-US" sz="4600" dirty="0">
                <a:latin typeface="Times New Roman" panose="02020603050405020304" pitchFamily="18" charset="0"/>
                <a:cs typeface="Times New Roman" panose="02020603050405020304" pitchFamily="18" charset="0"/>
              </a:rPr>
              <a:t>Feature extraction diagram is shown</a:t>
            </a:r>
          </a:p>
          <a:p>
            <a:pPr algn="just">
              <a:lnSpc>
                <a:spcPct val="170000"/>
              </a:lnSpc>
            </a:pPr>
            <a:endParaRPr lang="en-US" sz="4600" dirty="0"/>
          </a:p>
          <a:p>
            <a:pPr marL="0" indent="0" algn="just">
              <a:lnSpc>
                <a:spcPct val="170000"/>
              </a:lnSpc>
              <a:buNone/>
            </a:pPr>
            <a:endParaRPr lang="en-IN" dirty="0"/>
          </a:p>
        </p:txBody>
      </p:sp>
      <p:pic>
        <p:nvPicPr>
          <p:cNvPr id="4" name="Picture 3"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4036" y="1283364"/>
            <a:ext cx="5672286" cy="3344054"/>
          </a:xfrm>
          <a:prstGeom prst="rect">
            <a:avLst/>
          </a:prstGeom>
        </p:spPr>
      </p:pic>
      <p:pic>
        <p:nvPicPr>
          <p:cNvPr id="5" name="Picture 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66375" y="4903135"/>
            <a:ext cx="5613264" cy="592429"/>
          </a:xfrm>
          <a:prstGeom prst="rect">
            <a:avLst/>
          </a:prstGeom>
        </p:spPr>
      </p:pic>
      <p:sp>
        <p:nvSpPr>
          <p:cNvPr id="8" name="Footer Placeholder 4"/>
          <p:cNvSpPr>
            <a:spLocks noGrp="1"/>
          </p:cNvSpPr>
          <p:nvPr>
            <p:ph type="ftr" sz="quarter" idx="11"/>
          </p:nvPr>
        </p:nvSpPr>
        <p:spPr>
          <a:xfrm>
            <a:off x="5839884" y="6408739"/>
            <a:ext cx="3134783" cy="365125"/>
          </a:xfrm>
        </p:spPr>
        <p:txBody>
          <a:bodyPr/>
          <a:lstStyle/>
          <a:p>
            <a:pPr>
              <a:defRPr/>
            </a:pPr>
            <a:r>
              <a:rPr lang="en-US" dirty="0"/>
              <a:t>SIES GST, </a:t>
            </a:r>
            <a:r>
              <a:rPr lang="en-US" dirty="0" err="1"/>
              <a:t>Nerul</a:t>
            </a:r>
            <a:endParaRPr lang="en-US" dirty="0"/>
          </a:p>
        </p:txBody>
      </p:sp>
    </p:spTree>
    <p:extLst>
      <p:ext uri="{BB962C8B-B14F-4D97-AF65-F5344CB8AC3E}">
        <p14:creationId xmlns:p14="http://schemas.microsoft.com/office/powerpoint/2010/main" val="75873056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595394"/>
            <a:ext cx="6802582" cy="6262606"/>
          </a:xfrm>
        </p:spPr>
        <p:txBody>
          <a:bodyPr>
            <a:noAutofit/>
          </a:bodyPr>
          <a:lstStyle/>
          <a:p>
            <a:pPr algn="just">
              <a:lnSpc>
                <a:spcPct val="150000"/>
              </a:lnSpc>
            </a:pPr>
            <a:r>
              <a:rPr lang="en-US" sz="1500" dirty="0">
                <a:latin typeface="Times New Roman" panose="02020603050405020304" pitchFamily="18" charset="0"/>
                <a:cs typeface="Times New Roman" panose="02020603050405020304" pitchFamily="18" charset="0"/>
              </a:rPr>
              <a:t>When hand motion is made by the handler, user gives eleven inputs from </a:t>
            </a:r>
            <a:r>
              <a:rPr lang="en-US" sz="1500" dirty="0" smtClean="0">
                <a:latin typeface="Times New Roman" panose="02020603050405020304" pitchFamily="18" charset="0"/>
                <a:cs typeface="Times New Roman" panose="02020603050405020304" pitchFamily="18" charset="0"/>
              </a:rPr>
              <a:t>the glove </a:t>
            </a:r>
            <a:r>
              <a:rPr lang="en-US" sz="1500" dirty="0">
                <a:latin typeface="Times New Roman" panose="02020603050405020304" pitchFamily="18" charset="0"/>
                <a:cs typeface="Times New Roman" panose="02020603050405020304" pitchFamily="18" charset="0"/>
              </a:rPr>
              <a:t>controller to the system which consists of three axes accelerometer </a:t>
            </a:r>
            <a:r>
              <a:rPr lang="en-US" sz="1500" dirty="0" smtClean="0">
                <a:latin typeface="Times New Roman" panose="02020603050405020304" pitchFamily="18" charset="0"/>
                <a:cs typeface="Times New Roman" panose="02020603050405020304" pitchFamily="18" charset="0"/>
              </a:rPr>
              <a:t>signal, three- </a:t>
            </a:r>
            <a:r>
              <a:rPr lang="en-US" sz="1500" dirty="0">
                <a:latin typeface="Times New Roman" panose="02020603050405020304" pitchFamily="18" charset="0"/>
                <a:cs typeface="Times New Roman" panose="02020603050405020304" pitchFamily="18" charset="0"/>
              </a:rPr>
              <a:t>axes gyroscope signal and </a:t>
            </a:r>
            <a:r>
              <a:rPr lang="en-US" sz="1500" dirty="0" smtClean="0">
                <a:latin typeface="Times New Roman" panose="02020603050405020304" pitchFamily="18" charset="0"/>
                <a:cs typeface="Times New Roman" panose="02020603050405020304" pitchFamily="18" charset="0"/>
              </a:rPr>
              <a:t>five flex </a:t>
            </a:r>
            <a:r>
              <a:rPr lang="en-US" sz="1500" dirty="0">
                <a:latin typeface="Times New Roman" panose="02020603050405020304" pitchFamily="18" charset="0"/>
                <a:cs typeface="Times New Roman" panose="02020603050405020304" pitchFamily="18" charset="0"/>
              </a:rPr>
              <a:t>sensor signals. </a:t>
            </a:r>
            <a:endParaRPr lang="en-US" sz="1500" dirty="0" smtClean="0">
              <a:latin typeface="Times New Roman" panose="02020603050405020304" pitchFamily="18" charset="0"/>
              <a:cs typeface="Times New Roman" panose="02020603050405020304" pitchFamily="18" charset="0"/>
            </a:endParaRPr>
          </a:p>
          <a:p>
            <a:pPr algn="just">
              <a:lnSpc>
                <a:spcPct val="150000"/>
              </a:lnSpc>
            </a:pPr>
            <a:r>
              <a:rPr lang="en-US" sz="1500" dirty="0" smtClean="0">
                <a:latin typeface="Times New Roman" panose="02020603050405020304" pitchFamily="18" charset="0"/>
                <a:cs typeface="Times New Roman" panose="02020603050405020304" pitchFamily="18" charset="0"/>
              </a:rPr>
              <a:t>These </a:t>
            </a:r>
            <a:r>
              <a:rPr lang="en-US" sz="1500" dirty="0">
                <a:latin typeface="Times New Roman" panose="02020603050405020304" pitchFamily="18" charset="0"/>
                <a:cs typeface="Times New Roman" panose="02020603050405020304" pitchFamily="18" charset="0"/>
              </a:rPr>
              <a:t>eleven values </a:t>
            </a:r>
            <a:r>
              <a:rPr lang="en-US" sz="1500" dirty="0" smtClean="0">
                <a:latin typeface="Times New Roman" panose="02020603050405020304" pitchFamily="18" charset="0"/>
                <a:cs typeface="Times New Roman" panose="02020603050405020304" pitchFamily="18" charset="0"/>
              </a:rPr>
              <a:t>that</a:t>
            </a:r>
            <a:r>
              <a:rPr lang="en-IN" sz="1500" dirty="0" smtClean="0">
                <a:latin typeface="Times New Roman" panose="02020603050405020304" pitchFamily="18" charset="0"/>
                <a:cs typeface="Times New Roman" panose="02020603050405020304" pitchFamily="18" charset="0"/>
              </a:rPr>
              <a:t> </a:t>
            </a:r>
            <a:r>
              <a:rPr lang="en-US" sz="1500" dirty="0" smtClean="0">
                <a:latin typeface="Times New Roman" panose="02020603050405020304" pitchFamily="18" charset="0"/>
                <a:cs typeface="Times New Roman" panose="02020603050405020304" pitchFamily="18" charset="0"/>
              </a:rPr>
              <a:t>are </a:t>
            </a:r>
            <a:r>
              <a:rPr lang="en-US" sz="1500" dirty="0">
                <a:latin typeface="Times New Roman" panose="02020603050405020304" pitchFamily="18" charset="0"/>
                <a:cs typeface="Times New Roman" panose="02020603050405020304" pitchFamily="18" charset="0"/>
              </a:rPr>
              <a:t>taken from the user acts as a key in identifying a </a:t>
            </a:r>
            <a:r>
              <a:rPr lang="en-US" sz="1500" dirty="0" smtClean="0">
                <a:latin typeface="Times New Roman" panose="02020603050405020304" pitchFamily="18" charset="0"/>
                <a:cs typeface="Times New Roman" panose="02020603050405020304" pitchFamily="18" charset="0"/>
              </a:rPr>
              <a:t>specific </a:t>
            </a:r>
            <a:r>
              <a:rPr lang="en-US" sz="1500" dirty="0">
                <a:latin typeface="Times New Roman" panose="02020603050405020304" pitchFamily="18" charset="0"/>
                <a:cs typeface="Times New Roman" panose="02020603050405020304" pitchFamily="18" charset="0"/>
              </a:rPr>
              <a:t>signal. </a:t>
            </a:r>
            <a:endParaRPr lang="en-US" sz="1500" dirty="0" smtClean="0">
              <a:latin typeface="Times New Roman" panose="02020603050405020304" pitchFamily="18" charset="0"/>
              <a:cs typeface="Times New Roman" panose="02020603050405020304" pitchFamily="18" charset="0"/>
            </a:endParaRPr>
          </a:p>
          <a:p>
            <a:pPr algn="just">
              <a:lnSpc>
                <a:spcPct val="150000"/>
              </a:lnSpc>
            </a:pPr>
            <a:r>
              <a:rPr lang="en-US" sz="1500" dirty="0" smtClean="0">
                <a:latin typeface="Times New Roman" panose="02020603050405020304" pitchFamily="18" charset="0"/>
                <a:cs typeface="Times New Roman" panose="02020603050405020304" pitchFamily="18" charset="0"/>
              </a:rPr>
              <a:t>These features the </a:t>
            </a:r>
            <a:r>
              <a:rPr lang="en-US" sz="1500" dirty="0">
                <a:latin typeface="Times New Roman" panose="02020603050405020304" pitchFamily="18" charset="0"/>
                <a:cs typeface="Times New Roman" panose="02020603050405020304" pitchFamily="18" charset="0"/>
              </a:rPr>
              <a:t>gestures is then passed through random forest </a:t>
            </a:r>
            <a:r>
              <a:rPr lang="en-US" sz="1500" dirty="0" smtClean="0">
                <a:latin typeface="Times New Roman" panose="02020603050405020304" pitchFamily="18" charset="0"/>
                <a:cs typeface="Times New Roman" panose="02020603050405020304" pitchFamily="18" charset="0"/>
              </a:rPr>
              <a:t>classifier</a:t>
            </a:r>
            <a:r>
              <a:rPr lang="en-US" sz="1500" dirty="0">
                <a:latin typeface="Times New Roman" panose="02020603050405020304" pitchFamily="18" charset="0"/>
                <a:cs typeface="Times New Roman" panose="02020603050405020304" pitchFamily="18" charset="0"/>
              </a:rPr>
              <a:t>, and then </a:t>
            </a:r>
            <a:r>
              <a:rPr lang="en-US" sz="1500" dirty="0" smtClean="0">
                <a:latin typeface="Times New Roman" panose="02020603050405020304" pitchFamily="18" charset="0"/>
                <a:cs typeface="Times New Roman" panose="02020603050405020304" pitchFamily="18" charset="0"/>
              </a:rPr>
              <a:t>the gestures </a:t>
            </a:r>
            <a:r>
              <a:rPr lang="en-US" sz="1500" dirty="0">
                <a:latin typeface="Times New Roman" panose="02020603050405020304" pitchFamily="18" charset="0"/>
                <a:cs typeface="Times New Roman" panose="02020603050405020304" pitchFamily="18" charset="0"/>
              </a:rPr>
              <a:t>are </a:t>
            </a:r>
            <a:r>
              <a:rPr lang="en-US" sz="1500" dirty="0" smtClean="0">
                <a:latin typeface="Times New Roman" panose="02020603050405020304" pitchFamily="18" charset="0"/>
                <a:cs typeface="Times New Roman" panose="02020603050405020304" pitchFamily="18" charset="0"/>
              </a:rPr>
              <a:t>classified </a:t>
            </a:r>
            <a:r>
              <a:rPr lang="en-US" sz="1500" dirty="0">
                <a:latin typeface="Times New Roman" panose="02020603050405020304" pitchFamily="18" charset="0"/>
                <a:cs typeface="Times New Roman" panose="02020603050405020304" pitchFamily="18" charset="0"/>
              </a:rPr>
              <a:t>according to the features, and the output is predicted.</a:t>
            </a:r>
          </a:p>
          <a:p>
            <a:pPr algn="just">
              <a:lnSpc>
                <a:spcPct val="150000"/>
              </a:lnSpc>
            </a:pPr>
            <a:r>
              <a:rPr lang="en-US" sz="1500" dirty="0">
                <a:latin typeface="Times New Roman" panose="02020603050405020304" pitchFamily="18" charset="0"/>
                <a:cs typeface="Times New Roman" panose="02020603050405020304" pitchFamily="18" charset="0"/>
              </a:rPr>
              <a:t>When we do a </a:t>
            </a:r>
            <a:r>
              <a:rPr lang="en-US" sz="1500" dirty="0" smtClean="0">
                <a:latin typeface="Times New Roman" panose="02020603050405020304" pitchFamily="18" charset="0"/>
                <a:cs typeface="Times New Roman" panose="02020603050405020304" pitchFamily="18" charset="0"/>
              </a:rPr>
              <a:t>specific </a:t>
            </a:r>
            <a:r>
              <a:rPr lang="en-US" sz="1500" dirty="0">
                <a:latin typeface="Times New Roman" panose="02020603050405020304" pitchFamily="18" charset="0"/>
                <a:cs typeface="Times New Roman" panose="02020603050405020304" pitchFamily="18" charset="0"/>
              </a:rPr>
              <a:t>gesture using the glove, the data from the sensors and </a:t>
            </a:r>
            <a:r>
              <a:rPr lang="en-US" sz="1500" dirty="0" smtClean="0">
                <a:latin typeface="Times New Roman" panose="02020603050405020304" pitchFamily="18" charset="0"/>
                <a:cs typeface="Times New Roman" panose="02020603050405020304" pitchFamily="18" charset="0"/>
              </a:rPr>
              <a:t>MPU were </a:t>
            </a:r>
            <a:r>
              <a:rPr lang="en-US" sz="1500" dirty="0">
                <a:latin typeface="Times New Roman" panose="02020603050405020304" pitchFamily="18" charset="0"/>
                <a:cs typeface="Times New Roman" panose="02020603050405020304" pitchFamily="18" charset="0"/>
              </a:rPr>
              <a:t>collected. The processing was done using Arduino. This was used to </a:t>
            </a:r>
            <a:r>
              <a:rPr lang="en-US" sz="1500" dirty="0" smtClean="0">
                <a:latin typeface="Times New Roman" panose="02020603050405020304" pitchFamily="18" charset="0"/>
                <a:cs typeface="Times New Roman" panose="02020603050405020304" pitchFamily="18" charset="0"/>
              </a:rPr>
              <a:t>obtain proper </a:t>
            </a:r>
            <a:r>
              <a:rPr lang="en-US" sz="1500" dirty="0">
                <a:latin typeface="Times New Roman" panose="02020603050405020304" pitchFamily="18" charset="0"/>
                <a:cs typeface="Times New Roman" panose="02020603050405020304" pitchFamily="18" charset="0"/>
              </a:rPr>
              <a:t>output. After getting the data it was sent to the serial </a:t>
            </a:r>
            <a:r>
              <a:rPr lang="en-US" sz="1500" dirty="0" smtClean="0">
                <a:latin typeface="Times New Roman" panose="02020603050405020304" pitchFamily="18" charset="0"/>
                <a:cs typeface="Times New Roman" panose="02020603050405020304" pitchFamily="18" charset="0"/>
              </a:rPr>
              <a:t>port.</a:t>
            </a:r>
          </a:p>
          <a:p>
            <a:pPr algn="just">
              <a:lnSpc>
                <a:spcPct val="150000"/>
              </a:lnSpc>
            </a:pPr>
            <a:r>
              <a:rPr lang="en-US" sz="1500" dirty="0" smtClean="0">
                <a:latin typeface="Times New Roman" panose="02020603050405020304" pitchFamily="18" charset="0"/>
                <a:cs typeface="Times New Roman" panose="02020603050405020304" pitchFamily="18" charset="0"/>
              </a:rPr>
              <a:t>Using python we </a:t>
            </a:r>
            <a:r>
              <a:rPr lang="en-US" sz="1500" dirty="0">
                <a:latin typeface="Times New Roman" panose="02020603050405020304" pitchFamily="18" charset="0"/>
                <a:cs typeface="Times New Roman" panose="02020603050405020304" pitchFamily="18" charset="0"/>
              </a:rPr>
              <a:t>collected and stored that temporary data. </a:t>
            </a:r>
            <a:endParaRPr lang="en-US" sz="1500" dirty="0" smtClean="0">
              <a:latin typeface="Times New Roman" panose="02020603050405020304" pitchFamily="18" charset="0"/>
              <a:cs typeface="Times New Roman" panose="02020603050405020304" pitchFamily="18" charset="0"/>
            </a:endParaRPr>
          </a:p>
          <a:p>
            <a:pPr algn="just">
              <a:lnSpc>
                <a:spcPct val="150000"/>
              </a:lnSpc>
            </a:pPr>
            <a:r>
              <a:rPr lang="en-US" sz="1500" dirty="0" smtClean="0">
                <a:latin typeface="Times New Roman" panose="02020603050405020304" pitchFamily="18" charset="0"/>
                <a:cs typeface="Times New Roman" panose="02020603050405020304" pitchFamily="18" charset="0"/>
              </a:rPr>
              <a:t>Using </a:t>
            </a:r>
            <a:r>
              <a:rPr lang="en-US" sz="1500" dirty="0">
                <a:latin typeface="Times New Roman" panose="02020603050405020304" pitchFamily="18" charset="0"/>
                <a:cs typeface="Times New Roman" panose="02020603050405020304" pitchFamily="18" charset="0"/>
              </a:rPr>
              <a:t>feature extraction the </a:t>
            </a:r>
            <a:r>
              <a:rPr lang="en-US" sz="1500" dirty="0" smtClean="0">
                <a:latin typeface="Times New Roman" panose="02020603050405020304" pitchFamily="18" charset="0"/>
                <a:cs typeface="Times New Roman" panose="02020603050405020304" pitchFamily="18" charset="0"/>
              </a:rPr>
              <a:t>data was </a:t>
            </a:r>
            <a:r>
              <a:rPr lang="en-US" sz="1500" dirty="0">
                <a:latin typeface="Times New Roman" panose="02020603050405020304" pitchFamily="18" charset="0"/>
                <a:cs typeface="Times New Roman" panose="02020603050405020304" pitchFamily="18" charset="0"/>
              </a:rPr>
              <a:t>collected. The appropriate output was then predicted for the given </a:t>
            </a:r>
            <a:r>
              <a:rPr lang="en-US" sz="1500" dirty="0" smtClean="0">
                <a:latin typeface="Times New Roman" panose="02020603050405020304" pitchFamily="18" charset="0"/>
                <a:cs typeface="Times New Roman" panose="02020603050405020304" pitchFamily="18" charset="0"/>
              </a:rPr>
              <a:t>gesture.</a:t>
            </a:r>
          </a:p>
          <a:p>
            <a:pPr algn="just">
              <a:lnSpc>
                <a:spcPct val="150000"/>
              </a:lnSpc>
            </a:pPr>
            <a:r>
              <a:rPr lang="en-US" sz="1500" dirty="0" smtClean="0">
                <a:latin typeface="Times New Roman" panose="02020603050405020304" pitchFamily="18" charset="0"/>
                <a:cs typeface="Times New Roman" panose="02020603050405020304" pitchFamily="18" charset="0"/>
              </a:rPr>
              <a:t>This </a:t>
            </a:r>
            <a:r>
              <a:rPr lang="en-US" sz="1500" dirty="0">
                <a:latin typeface="Times New Roman" panose="02020603050405020304" pitchFamily="18" charset="0"/>
                <a:cs typeface="Times New Roman" panose="02020603050405020304" pitchFamily="18" charset="0"/>
              </a:rPr>
              <a:t>output is </a:t>
            </a:r>
            <a:r>
              <a:rPr lang="en-US" sz="1500" dirty="0" smtClean="0">
                <a:latin typeface="Times New Roman" panose="02020603050405020304" pitchFamily="18" charset="0"/>
                <a:cs typeface="Times New Roman" panose="02020603050405020304" pitchFamily="18" charset="0"/>
              </a:rPr>
              <a:t>reflected on </a:t>
            </a:r>
            <a:r>
              <a:rPr lang="en-US" sz="1500" dirty="0">
                <a:latin typeface="Times New Roman" panose="02020603050405020304" pitchFamily="18" charset="0"/>
                <a:cs typeface="Times New Roman" panose="02020603050405020304" pitchFamily="18" charset="0"/>
              </a:rPr>
              <a:t>the computer screen or the speaker.</a:t>
            </a:r>
            <a:endParaRPr lang="en-IN" sz="1500" dirty="0">
              <a:latin typeface="Times New Roman" panose="02020603050405020304" pitchFamily="18" charset="0"/>
              <a:cs typeface="Times New Roman" panose="02020603050405020304" pitchFamily="18" charset="0"/>
            </a:endParaRPr>
          </a:p>
          <a:p>
            <a:pPr algn="just"/>
            <a:endParaRPr lang="en-IN" sz="1800" dirty="0">
              <a:latin typeface="Times New Roman" panose="02020603050405020304" pitchFamily="18" charset="0"/>
              <a:cs typeface="Times New Roman" panose="02020603050405020304" pitchFamily="18" charset="0"/>
            </a:endParaRPr>
          </a:p>
        </p:txBody>
      </p:sp>
      <p:sp>
        <p:nvSpPr>
          <p:cNvPr id="8" name="Title 7"/>
          <p:cNvSpPr>
            <a:spLocks noGrp="1"/>
          </p:cNvSpPr>
          <p:nvPr>
            <p:ph type="title"/>
          </p:nvPr>
        </p:nvSpPr>
        <p:spPr>
          <a:xfrm>
            <a:off x="547448" y="71366"/>
            <a:ext cx="10972800" cy="524028"/>
          </a:xfrm>
        </p:spPr>
        <p:txBody>
          <a:bodyPr>
            <a:normAutofit/>
          </a:bodyPr>
          <a:lstStyle/>
          <a:p>
            <a:r>
              <a:rPr lang="en-IN" sz="2400" dirty="0" smtClean="0"/>
              <a:t>SYSTEM ARCHITECTURE</a:t>
            </a:r>
            <a:endParaRPr lang="en-IN" sz="2400" dirty="0"/>
          </a:p>
        </p:txBody>
      </p:sp>
      <p:sp>
        <p:nvSpPr>
          <p:cNvPr id="7" name="Footer Placeholder 4"/>
          <p:cNvSpPr>
            <a:spLocks noGrp="1"/>
          </p:cNvSpPr>
          <p:nvPr>
            <p:ph type="ftr" sz="quarter" idx="11"/>
          </p:nvPr>
        </p:nvSpPr>
        <p:spPr/>
        <p:txBody>
          <a:bodyPr/>
          <a:lstStyle/>
          <a:p>
            <a:pPr>
              <a:defRPr/>
            </a:pPr>
            <a:r>
              <a:rPr lang="en-US" dirty="0"/>
              <a:t>SIES GST, </a:t>
            </a:r>
            <a:r>
              <a:rPr lang="en-US" dirty="0" err="1"/>
              <a:t>Nerul</a:t>
            </a:r>
            <a:endParaRPr lang="en-US" dirty="0"/>
          </a:p>
        </p:txBody>
      </p:sp>
      <p:pic>
        <p:nvPicPr>
          <p:cNvPr id="4" name="Picture 3"/>
          <p:cNvPicPr>
            <a:picLocks noChangeAspect="1"/>
          </p:cNvPicPr>
          <p:nvPr/>
        </p:nvPicPr>
        <p:blipFill>
          <a:blip r:embed="rId2"/>
          <a:stretch>
            <a:fillRect/>
          </a:stretch>
        </p:blipFill>
        <p:spPr>
          <a:xfrm>
            <a:off x="7275817" y="1481138"/>
            <a:ext cx="4750691" cy="4041857"/>
          </a:xfrm>
          <a:prstGeom prst="rect">
            <a:avLst/>
          </a:prstGeom>
        </p:spPr>
      </p:pic>
      <p:sp>
        <p:nvSpPr>
          <p:cNvPr id="2" name="Rectangle 1"/>
          <p:cNvSpPr/>
          <p:nvPr/>
        </p:nvSpPr>
        <p:spPr>
          <a:xfrm>
            <a:off x="2459086" y="5763905"/>
            <a:ext cx="6096000" cy="369332"/>
          </a:xfrm>
          <a:prstGeom prst="rect">
            <a:avLst/>
          </a:prstGeom>
        </p:spPr>
        <p:txBody>
          <a:bodyPr>
            <a:spAutoFit/>
          </a:bodyPr>
          <a:lstStyle/>
          <a:p>
            <a:endParaRPr lang="en-IN" dirty="0"/>
          </a:p>
        </p:txBody>
      </p:sp>
    </p:spTree>
    <p:extLst>
      <p:ext uri="{BB962C8B-B14F-4D97-AF65-F5344CB8AC3E}">
        <p14:creationId xmlns:p14="http://schemas.microsoft.com/office/powerpoint/2010/main" val="34661108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0"/>
            <a:ext cx="9905998" cy="1478570"/>
          </a:xfrm>
        </p:spPr>
        <p:txBody>
          <a:bodyPr>
            <a:normAutofit/>
          </a:bodyPr>
          <a:lstStyle/>
          <a:p>
            <a:r>
              <a:rPr lang="en-IN" sz="2400" b="1" dirty="0">
                <a:latin typeface="Times New Roman" panose="02020603050405020304" pitchFamily="18" charset="0"/>
                <a:cs typeface="Times New Roman" panose="02020603050405020304" pitchFamily="18" charset="0"/>
              </a:rPr>
              <a:t>HARDWARE AND SOFTWARE REQUIREMENTS</a:t>
            </a:r>
          </a:p>
        </p:txBody>
      </p:sp>
      <p:sp>
        <p:nvSpPr>
          <p:cNvPr id="3" name="Content Placeholder 2"/>
          <p:cNvSpPr>
            <a:spLocks noGrp="1"/>
          </p:cNvSpPr>
          <p:nvPr>
            <p:ph idx="1"/>
          </p:nvPr>
        </p:nvSpPr>
        <p:spPr>
          <a:xfrm>
            <a:off x="1141413" y="1541417"/>
            <a:ext cx="9753011" cy="5146766"/>
          </a:xfrm>
        </p:spPr>
        <p:txBody>
          <a:bodyPr>
            <a:normAutofit/>
          </a:bodyPr>
          <a:lstStyle/>
          <a:p>
            <a:pPr algn="just">
              <a:lnSpc>
                <a:spcPct val="150000"/>
              </a:lnSpc>
            </a:pPr>
            <a:r>
              <a:rPr lang="en-IN" sz="1800" dirty="0">
                <a:latin typeface="Times New Roman" panose="02020603050405020304" pitchFamily="18" charset="0"/>
                <a:cs typeface="Times New Roman" panose="02020603050405020304" pitchFamily="18" charset="0"/>
              </a:rPr>
              <a:t>Flex sensors</a:t>
            </a:r>
          </a:p>
          <a:p>
            <a:pPr algn="just">
              <a:lnSpc>
                <a:spcPct val="150000"/>
              </a:lnSpc>
            </a:pPr>
            <a:r>
              <a:rPr lang="en-IN" sz="1800" dirty="0">
                <a:latin typeface="Times New Roman" panose="02020603050405020304" pitchFamily="18" charset="0"/>
                <a:cs typeface="Times New Roman" panose="02020603050405020304" pitchFamily="18" charset="0"/>
              </a:rPr>
              <a:t>Arduino Mega 2560 </a:t>
            </a:r>
          </a:p>
          <a:p>
            <a:pPr algn="just">
              <a:lnSpc>
                <a:spcPct val="150000"/>
              </a:lnSpc>
            </a:pPr>
            <a:r>
              <a:rPr lang="en-IN" sz="1800" dirty="0">
                <a:latin typeface="Times New Roman" panose="02020603050405020304" pitchFamily="18" charset="0"/>
                <a:cs typeface="Times New Roman" panose="02020603050405020304" pitchFamily="18" charset="0"/>
              </a:rPr>
              <a:t>Gloves</a:t>
            </a:r>
          </a:p>
          <a:p>
            <a:pPr algn="just">
              <a:lnSpc>
                <a:spcPct val="150000"/>
              </a:lnSpc>
            </a:pPr>
            <a:r>
              <a:rPr lang="en-IN" sz="1800" dirty="0">
                <a:latin typeface="Times New Roman" panose="02020603050405020304" pitchFamily="18" charset="0"/>
                <a:cs typeface="Times New Roman" panose="02020603050405020304" pitchFamily="18" charset="0"/>
              </a:rPr>
              <a:t>MPU </a:t>
            </a:r>
            <a:r>
              <a:rPr lang="en-IN" sz="1800" dirty="0" smtClean="0">
                <a:latin typeface="Times New Roman" panose="02020603050405020304" pitchFamily="18" charset="0"/>
                <a:cs typeface="Times New Roman" panose="02020603050405020304" pitchFamily="18" charset="0"/>
              </a:rPr>
              <a:t>6050</a:t>
            </a:r>
            <a:endParaRPr lang="en-IN" sz="1800" dirty="0">
              <a:latin typeface="Times New Roman" panose="02020603050405020304" pitchFamily="18" charset="0"/>
              <a:cs typeface="Times New Roman" panose="02020603050405020304" pitchFamily="18" charset="0"/>
            </a:endParaRPr>
          </a:p>
          <a:p>
            <a:pPr lvl="0" algn="just">
              <a:lnSpc>
                <a:spcPct val="150000"/>
              </a:lnSpc>
            </a:pPr>
            <a:r>
              <a:rPr lang="en-IN" sz="1800" dirty="0">
                <a:latin typeface="Times New Roman" panose="02020603050405020304" pitchFamily="18" charset="0"/>
                <a:cs typeface="Times New Roman" panose="02020603050405020304" pitchFamily="18" charset="0"/>
              </a:rPr>
              <a:t>Arduino IDE</a:t>
            </a:r>
          </a:p>
          <a:p>
            <a:pPr lvl="0" algn="just">
              <a:lnSpc>
                <a:spcPct val="150000"/>
              </a:lnSpc>
            </a:pPr>
            <a:r>
              <a:rPr lang="en-IN" sz="1800" dirty="0">
                <a:latin typeface="Times New Roman" panose="02020603050405020304" pitchFamily="18" charset="0"/>
                <a:cs typeface="Times New Roman" panose="02020603050405020304" pitchFamily="18" charset="0"/>
              </a:rPr>
              <a:t>Machine </a:t>
            </a:r>
            <a:r>
              <a:rPr lang="en-IN" sz="1800" dirty="0" smtClean="0">
                <a:latin typeface="Times New Roman" panose="02020603050405020304" pitchFamily="18" charset="0"/>
                <a:cs typeface="Times New Roman" panose="02020603050405020304" pitchFamily="18" charset="0"/>
              </a:rPr>
              <a:t>Learning- Python(</a:t>
            </a:r>
            <a:r>
              <a:rPr lang="en-IN" sz="1800" dirty="0" err="1" smtClean="0">
                <a:latin typeface="Times New Roman" panose="02020603050405020304" pitchFamily="18" charset="0"/>
                <a:cs typeface="Times New Roman" panose="02020603050405020304" pitchFamily="18" charset="0"/>
              </a:rPr>
              <a:t>Pycharm</a:t>
            </a:r>
            <a:r>
              <a:rPr lang="en-IN" sz="1800" dirty="0" smtClean="0">
                <a:latin typeface="Times New Roman" panose="02020603050405020304" pitchFamily="18" charset="0"/>
                <a:cs typeface="Times New Roman" panose="02020603050405020304" pitchFamily="18" charset="0"/>
              </a:rPr>
              <a:t> IDE)</a:t>
            </a:r>
          </a:p>
          <a:p>
            <a:pPr lvl="0" algn="just">
              <a:lnSpc>
                <a:spcPct val="150000"/>
              </a:lnSpc>
            </a:pPr>
            <a:r>
              <a:rPr lang="en-IN" sz="1800" dirty="0" err="1" smtClean="0">
                <a:latin typeface="Times New Roman" panose="02020603050405020304" pitchFamily="18" charset="0"/>
                <a:cs typeface="Times New Roman" panose="02020603050405020304" pitchFamily="18" charset="0"/>
              </a:rPr>
              <a:t>Tera</a:t>
            </a:r>
            <a:r>
              <a:rPr lang="en-IN" sz="1800" dirty="0" smtClean="0">
                <a:latin typeface="Times New Roman" panose="02020603050405020304" pitchFamily="18" charset="0"/>
                <a:cs typeface="Times New Roman" panose="02020603050405020304" pitchFamily="18" charset="0"/>
              </a:rPr>
              <a:t> Term</a:t>
            </a:r>
            <a:endParaRPr lang="en-IN" sz="1800" dirty="0">
              <a:latin typeface="Times New Roman" panose="02020603050405020304" pitchFamily="18" charset="0"/>
              <a:cs typeface="Times New Roman" panose="02020603050405020304" pitchFamily="18" charset="0"/>
            </a:endParaRPr>
          </a:p>
          <a:p>
            <a:pPr algn="just"/>
            <a:endParaRPr lang="en-IN" dirty="0"/>
          </a:p>
        </p:txBody>
      </p:sp>
      <p:sp>
        <p:nvSpPr>
          <p:cNvPr id="6" name="Footer Placeholder 4"/>
          <p:cNvSpPr>
            <a:spLocks noGrp="1"/>
          </p:cNvSpPr>
          <p:nvPr>
            <p:ph type="ftr" sz="quarter" idx="11"/>
          </p:nvPr>
        </p:nvSpPr>
        <p:spPr>
          <a:xfrm>
            <a:off x="5839884" y="6408739"/>
            <a:ext cx="3134783" cy="365125"/>
          </a:xfrm>
        </p:spPr>
        <p:txBody>
          <a:bodyPr/>
          <a:lstStyle/>
          <a:p>
            <a:pPr>
              <a:defRPr/>
            </a:pPr>
            <a:r>
              <a:rPr lang="en-US" dirty="0"/>
              <a:t>SIES GST, </a:t>
            </a:r>
            <a:r>
              <a:rPr lang="en-US" dirty="0" err="1"/>
              <a:t>Nerul</a:t>
            </a:r>
            <a:endParaRPr lang="en-US" dirty="0"/>
          </a:p>
        </p:txBody>
      </p:sp>
    </p:spTree>
    <p:extLst>
      <p:ext uri="{BB962C8B-B14F-4D97-AF65-F5344CB8AC3E}">
        <p14:creationId xmlns:p14="http://schemas.microsoft.com/office/powerpoint/2010/main" val="861146999"/>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95000" t="-106500" r="5000" b="2065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themeOverride>
</file>

<file path=ppt/theme/themeOverride2.xml><?xml version="1.0" encoding="utf-8"?>
<a:themeOverride xmlns:a="http://schemas.openxmlformats.org/drawingml/2006/main">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themeOverride>
</file>

<file path=ppt/theme/themeOverride3.xml><?xml version="1.0" encoding="utf-8"?>
<a:themeOverride xmlns:a="http://schemas.openxmlformats.org/drawingml/2006/main">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themeOverride>
</file>

<file path=ppt/theme/themeOverride4.xml><?xml version="1.0" encoding="utf-8"?>
<a:themeOverride xmlns:a="http://schemas.openxmlformats.org/drawingml/2006/main">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themeOverride>
</file>

<file path=docProps/app.xml><?xml version="1.0" encoding="utf-8"?>
<Properties xmlns="http://schemas.openxmlformats.org/officeDocument/2006/extended-properties" xmlns:vt="http://schemas.openxmlformats.org/officeDocument/2006/docPropsVTypes">
  <Template/>
  <TotalTime>2682</TotalTime>
  <Words>1937</Words>
  <Application>Microsoft Office PowerPoint</Application>
  <PresentationFormat>Widescreen</PresentationFormat>
  <Paragraphs>149</Paragraphs>
  <Slides>25</Slides>
  <Notes>1</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Calibri</vt:lpstr>
      <vt:lpstr>CMR12</vt:lpstr>
      <vt:lpstr>Lucida Sans Unicode</vt:lpstr>
      <vt:lpstr>Times New Roman</vt:lpstr>
      <vt:lpstr>Verdana</vt:lpstr>
      <vt:lpstr>Wingdings 2</vt:lpstr>
      <vt:lpstr>Wingdings 3</vt:lpstr>
      <vt:lpstr>Concourse</vt:lpstr>
      <vt:lpstr>SMART GLOVE WITH GESTURE RECOGNITION ABILITY FOR HEARING  AND SPEECH IMPAIRED  </vt:lpstr>
      <vt:lpstr>INTRODUCTION</vt:lpstr>
      <vt:lpstr>LITERATURE SURVEY</vt:lpstr>
      <vt:lpstr>LITERATURE SURVEY</vt:lpstr>
      <vt:lpstr>PROPOSED SYSTEM</vt:lpstr>
      <vt:lpstr>METHODOLOGY</vt:lpstr>
      <vt:lpstr>PowerPoint Presentation</vt:lpstr>
      <vt:lpstr>SYSTEM ARCHITECTURE</vt:lpstr>
      <vt:lpstr>HARDWARE AND SOFTWARE REQUIREMENTS</vt:lpstr>
      <vt:lpstr> </vt:lpstr>
      <vt:lpstr>PowerPoint Presentation</vt:lpstr>
      <vt:lpstr>MACHINE LEARNING: RANDOM FOREST CLASSIFIER</vt:lpstr>
      <vt:lpstr>HOW DOES THE ALGORITHM WORK?</vt:lpstr>
      <vt:lpstr>RESULTS</vt:lpstr>
      <vt:lpstr>PowerPoint Presentation</vt:lpstr>
      <vt:lpstr>PowerPoint Presentation</vt:lpstr>
      <vt:lpstr>Output of the Training model</vt:lpstr>
      <vt:lpstr>PowerPoint Presentation</vt:lpstr>
      <vt:lpstr>PowerPoint Presentation</vt:lpstr>
      <vt:lpstr>Real Time Working</vt:lpstr>
      <vt:lpstr>APPLICATION AND FUTURE WORK</vt:lpstr>
      <vt:lpstr>CONCLUSION</vt:lpstr>
      <vt:lpstr>REFERENCES</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atifatik@gmail.com</dc:creator>
  <cp:lastModifiedBy>prana</cp:lastModifiedBy>
  <cp:revision>62</cp:revision>
  <dcterms:created xsi:type="dcterms:W3CDTF">2019-07-20T04:02:38Z</dcterms:created>
  <dcterms:modified xsi:type="dcterms:W3CDTF">2020-09-23T07:46:01Z</dcterms:modified>
</cp:coreProperties>
</file>

<file path=docProps/thumbnail.jpeg>
</file>